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theme/themeOverride5.xml" ContentType="application/vnd.openxmlformats-officedocument.themeOverride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theme/themeOverride6.xml" ContentType="application/vnd.openxmlformats-officedocument.themeOverride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86" r:id="rId4"/>
    <p:sldId id="287" r:id="rId5"/>
    <p:sldId id="288" r:id="rId6"/>
    <p:sldId id="289" r:id="rId7"/>
    <p:sldId id="290" r:id="rId8"/>
    <p:sldId id="294" r:id="rId9"/>
    <p:sldId id="292" r:id="rId10"/>
    <p:sldId id="314" r:id="rId11"/>
    <p:sldId id="315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262" r:id="rId25"/>
    <p:sldId id="297" r:id="rId26"/>
    <p:sldId id="313" r:id="rId27"/>
  </p:sldIdLst>
  <p:sldSz cx="12192000" cy="6858000"/>
  <p:notesSz cx="6797675" cy="992822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y_office9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7FF"/>
    <a:srgbClr val="F9DDFF"/>
    <a:srgbClr val="FFFF66"/>
    <a:srgbClr val="0066FF"/>
    <a:srgbClr val="C2D094"/>
    <a:srgbClr val="CCC3A4"/>
    <a:srgbClr val="FFCCFF"/>
    <a:srgbClr val="BBC98F"/>
    <a:srgbClr val="2F7F80"/>
    <a:srgbClr val="233B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30;&#3634;&#3617;&#3637;&#3604;&#3632;&#3627;&#3660;\2565\&#3609;&#3635;&#3648;&#3626;&#3609;&#3629;&#3623;&#3636;&#3585;&#3620;&#3605;&#3636;&#3607;&#3634;&#3591;&#3585;&#3634;&#3619;&#3648;&#3591;&#3636;&#3609;&#3605;&#3656;&#3634;&#3591;&#3654;\&#3605;&#3634;&#3619;&#3634;&#3591;&#3626;&#3633;&#3604;&#3626;&#3656;&#3623;&#3609;&#3627;&#3609;&#3637;&#3657;&#3626;&#3636;&#3609;&#3605;&#3656;&#3629;&#3626;&#3636;&#3609;&#3607;&#3619;&#3633;&#3614;&#3618;&#3660;&#3627;&#3617;&#3640;&#3609;&#3648;&#3623;&#3637;&#3618;&#3609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'2565'!$A$4</c:f>
              <c:strCache>
                <c:ptCount val="1"/>
                <c:pt idx="0">
                  <c:v> เงินบำรุงคงเหลือ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B9DF-4B5F-97C0-E30E928E2FE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2-B9DF-4B5F-97C0-E30E928E2FE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4-B9DF-4B5F-97C0-E30E928E2F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'2565'!$B$3:$D$3</c:f>
              <c:strCache>
                <c:ptCount val="3"/>
                <c:pt idx="0">
                  <c:v>รพศ.อยุธยา</c:v>
                </c:pt>
                <c:pt idx="1">
                  <c:v>รพศ.พระนั่งเกล้า</c:v>
                </c:pt>
                <c:pt idx="2">
                  <c:v>รพศ.สระบุรี</c:v>
                </c:pt>
              </c:strCache>
            </c:strRef>
          </c:cat>
          <c:val>
            <c:numRef>
              <c:f>'2565'!$B$4:$D$4</c:f>
              <c:numCache>
                <c:formatCode>#.00,,</c:formatCode>
                <c:ptCount val="3"/>
                <c:pt idx="0">
                  <c:v>225051029.30010003</c:v>
                </c:pt>
                <c:pt idx="1">
                  <c:v>682651245.41999996</c:v>
                </c:pt>
                <c:pt idx="2">
                  <c:v>368518929.24000001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DF-4B5F-97C0-E30E928E2FE4}"/>
            </c:ext>
          </c:extLst>
        </c:ser>
        <c:ser>
          <c:idx val="1"/>
          <c:order val="1"/>
          <c:tx>
            <c:strRef>
              <c:f>'2565'!$A$5</c:f>
              <c:strCache>
                <c:ptCount val="1"/>
                <c:pt idx="0">
                  <c:v> หนี้สินและภาระผูกพัน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'2565'!$B$3:$D$3</c:f>
              <c:strCache>
                <c:ptCount val="3"/>
                <c:pt idx="0">
                  <c:v>รพศ.อยุธยา</c:v>
                </c:pt>
                <c:pt idx="1">
                  <c:v>รพศ.พระนั่งเกล้า</c:v>
                </c:pt>
                <c:pt idx="2">
                  <c:v>รพศ.สระบุรี</c:v>
                </c:pt>
              </c:strCache>
            </c:strRef>
          </c:cat>
          <c:val>
            <c:numRef>
              <c:f>'2565'!$B$5:$D$5</c:f>
              <c:numCache>
                <c:formatCode>#.00,,</c:formatCode>
                <c:ptCount val="3"/>
                <c:pt idx="0">
                  <c:v>204582649.16010001</c:v>
                </c:pt>
                <c:pt idx="1">
                  <c:v>490473864.30000001</c:v>
                </c:pt>
                <c:pt idx="2">
                  <c:v>462340606.5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DF-4B5F-97C0-E30E928E2F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4587776"/>
        <c:axId val="144614144"/>
      </c:barChart>
      <c:catAx>
        <c:axId val="14458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70C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4614144"/>
        <c:crosses val="autoZero"/>
        <c:auto val="1"/>
        <c:lblAlgn val="ctr"/>
        <c:lblOffset val="100"/>
        <c:noMultiLvlLbl val="0"/>
      </c:catAx>
      <c:valAx>
        <c:axId val="144614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จำนวนเงิน (ลบ.)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dk1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#.0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4587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28575" cap="flat" cmpd="sng" algn="ctr">
      <a:solidFill>
        <a:schemeClr val="bg1">
          <a:lumMod val="75000"/>
        </a:schemeClr>
      </a:solidFill>
      <a:prstDash val="solid"/>
      <a:miter lim="800000"/>
    </a:ln>
    <a:effectLst/>
  </c:spPr>
  <c:txPr>
    <a:bodyPr/>
    <a:lstStyle/>
    <a:p>
      <a:pPr>
        <a:defRPr sz="2000" b="1">
          <a:solidFill>
            <a:schemeClr val="dk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dirty="0"/>
              <a:t>ปรับอัตราการจ่าย </a:t>
            </a:r>
            <a:r>
              <a:rPr lang="en-US" dirty="0"/>
              <a:t>RW</a:t>
            </a:r>
            <a:r>
              <a:rPr lang="th-TH" dirty="0"/>
              <a:t> ก่อนหักเงินเดือน</a:t>
            </a:r>
          </a:p>
        </c:rich>
      </c:tx>
      <c:layout>
        <c:manualLayout>
          <c:xMode val="edge"/>
          <c:yMode val="edge"/>
          <c:x val="0.29272416509793692"/>
          <c:y val="2.213456026188496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265708141967348"/>
          <c:y val="9.5406913556537049E-2"/>
          <c:w val="0.87337479310276556"/>
          <c:h val="0.735270193109298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'เพิ่ม ADJ'!$G$1</c:f>
              <c:strCache>
                <c:ptCount val="1"/>
                <c:pt idx="0">
                  <c:v>RW=8,350</c:v>
                </c:pt>
              </c:strCache>
            </c:strRef>
          </c:tx>
          <c:spPr>
            <a:solidFill>
              <a:srgbClr val="4472C4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'เพิ่ม ADJ'!$F$2:$F$3</c:f>
              <c:strCache>
                <c:ptCount val="2"/>
                <c:pt idx="0">
                  <c:v>พระนครศรีอยุธยา</c:v>
                </c:pt>
                <c:pt idx="1">
                  <c:v>เสนา</c:v>
                </c:pt>
              </c:strCache>
            </c:strRef>
          </c:cat>
          <c:val>
            <c:numRef>
              <c:f>'เพิ่ม ADJ'!$G$2:$G$3</c:f>
              <c:numCache>
                <c:formatCode>#.00,,</c:formatCode>
                <c:ptCount val="2"/>
                <c:pt idx="0">
                  <c:v>152208170.39000002</c:v>
                </c:pt>
                <c:pt idx="1">
                  <c:v>50231804.749999993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23-4BE9-9351-67CBEBE7A824}"/>
            </c:ext>
          </c:extLst>
        </c:ser>
        <c:ser>
          <c:idx val="1"/>
          <c:order val="1"/>
          <c:tx>
            <c:strRef>
              <c:f>'เพิ่ม ADJ'!$H$1</c:f>
              <c:strCache>
                <c:ptCount val="1"/>
                <c:pt idx="0">
                  <c:v>RW=9,000</c:v>
                </c:pt>
              </c:strCache>
            </c:strRef>
          </c:tx>
          <c:spPr>
            <a:solidFill>
              <a:srgbClr val="ED7D3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'เพิ่ม ADJ'!$F$2:$F$3</c:f>
              <c:strCache>
                <c:ptCount val="2"/>
                <c:pt idx="0">
                  <c:v>พระนครศรีอยุธยา</c:v>
                </c:pt>
                <c:pt idx="1">
                  <c:v>เสนา</c:v>
                </c:pt>
              </c:strCache>
            </c:strRef>
          </c:cat>
          <c:val>
            <c:numRef>
              <c:f>'เพิ่ม ADJ'!$H$2:$H$3</c:f>
              <c:numCache>
                <c:formatCode>#.00,,</c:formatCode>
                <c:ptCount val="2"/>
                <c:pt idx="0">
                  <c:v>164056710.60000002</c:v>
                </c:pt>
                <c:pt idx="1">
                  <c:v>54142064.999999993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23-4BE9-9351-67CBEBE7A824}"/>
            </c:ext>
          </c:extLst>
        </c:ser>
        <c:ser>
          <c:idx val="2"/>
          <c:order val="2"/>
          <c:tx>
            <c:strRef>
              <c:f>'เพิ่ม ADJ'!$I$1</c:f>
              <c:strCache>
                <c:ptCount val="1"/>
                <c:pt idx="0">
                  <c:v>ค่าแรง IP ทั้งปี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'เพิ่ม ADJ'!$F$2:$F$3</c:f>
              <c:strCache>
                <c:ptCount val="2"/>
                <c:pt idx="0">
                  <c:v>พระนครศรีอยุธยา</c:v>
                </c:pt>
                <c:pt idx="1">
                  <c:v>เสนา</c:v>
                </c:pt>
              </c:strCache>
            </c:strRef>
          </c:cat>
          <c:val>
            <c:numRef>
              <c:f>'เพิ่ม ADJ'!$I$2:$I$3</c:f>
              <c:numCache>
                <c:formatCode>#.00,,</c:formatCode>
                <c:ptCount val="2"/>
                <c:pt idx="0">
                  <c:v>167575055.68000001</c:v>
                </c:pt>
                <c:pt idx="1">
                  <c:v>54583986.340000004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23-4BE9-9351-67CBEBE7A8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6536192"/>
        <c:axId val="177701248"/>
      </c:barChart>
      <c:catAx>
        <c:axId val="17653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77701248"/>
        <c:crosses val="autoZero"/>
        <c:auto val="1"/>
        <c:lblAlgn val="ctr"/>
        <c:lblOffset val="100"/>
        <c:noMultiLvlLbl val="0"/>
      </c:catAx>
      <c:valAx>
        <c:axId val="17770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h-TH" dirty="0"/>
                  <a:t>ล้านบาท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.0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76536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th-TH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dirty="0"/>
              <a:t>ปรับอัตราการจ่าย </a:t>
            </a:r>
            <a:r>
              <a:rPr lang="en-US" dirty="0"/>
              <a:t>RW</a:t>
            </a:r>
            <a:r>
              <a:rPr lang="th-TH" dirty="0"/>
              <a:t> ก่อนหักเงินเดือน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'เพิ่ม ADJ'!$G$20</c:f>
              <c:strCache>
                <c:ptCount val="1"/>
                <c:pt idx="0">
                  <c:v>RW=8,350</c:v>
                </c:pt>
              </c:strCache>
            </c:strRef>
          </c:tx>
          <c:spPr>
            <a:solidFill>
              <a:srgbClr val="4472C4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1.3707926716560282E-2"/>
                  <c:y val="4.87347013330281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BB1-41F3-81E9-76AD6BB1CD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'เพิ่ม ADJ'!$F$21:$F$31</c:f>
              <c:strCache>
                <c:ptCount val="11"/>
                <c:pt idx="0">
                  <c:v>ท่าเรือ</c:v>
                </c:pt>
                <c:pt idx="1">
                  <c:v>สมเด็จฯ</c:v>
                </c:pt>
                <c:pt idx="2">
                  <c:v>บางไทร</c:v>
                </c:pt>
                <c:pt idx="3">
                  <c:v>บางบาล</c:v>
                </c:pt>
                <c:pt idx="4">
                  <c:v>บางปะอิน</c:v>
                </c:pt>
                <c:pt idx="5">
                  <c:v>บางปะหัน</c:v>
                </c:pt>
                <c:pt idx="6">
                  <c:v>ผักไห่</c:v>
                </c:pt>
                <c:pt idx="7">
                  <c:v>ภาชี</c:v>
                </c:pt>
                <c:pt idx="8">
                  <c:v>ลาดบัวหลวง</c:v>
                </c:pt>
                <c:pt idx="9">
                  <c:v>วังน้อย</c:v>
                </c:pt>
                <c:pt idx="10">
                  <c:v>อุทัย</c:v>
                </c:pt>
              </c:strCache>
            </c:strRef>
          </c:cat>
          <c:val>
            <c:numRef>
              <c:f>'เพิ่ม ADJ'!$G$21:$G$31</c:f>
              <c:numCache>
                <c:formatCode>#.00,,</c:formatCode>
                <c:ptCount val="11"/>
                <c:pt idx="0">
                  <c:v>10007005.730000002</c:v>
                </c:pt>
                <c:pt idx="1">
                  <c:v>9270978.2800000012</c:v>
                </c:pt>
                <c:pt idx="2">
                  <c:v>6133538.4250000007</c:v>
                </c:pt>
                <c:pt idx="3">
                  <c:v>2599615.5199999996</c:v>
                </c:pt>
                <c:pt idx="4">
                  <c:v>32882593.085000001</c:v>
                </c:pt>
                <c:pt idx="5">
                  <c:v>6599738.9650000008</c:v>
                </c:pt>
                <c:pt idx="6">
                  <c:v>7455016.9399999995</c:v>
                </c:pt>
                <c:pt idx="7">
                  <c:v>9648238.7949999999</c:v>
                </c:pt>
                <c:pt idx="8">
                  <c:v>6039701.125</c:v>
                </c:pt>
                <c:pt idx="9">
                  <c:v>9941671.1550000012</c:v>
                </c:pt>
                <c:pt idx="10">
                  <c:v>7209192.1050000004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B1-41F3-81E9-76AD6BB1CDB9}"/>
            </c:ext>
          </c:extLst>
        </c:ser>
        <c:ser>
          <c:idx val="1"/>
          <c:order val="1"/>
          <c:tx>
            <c:strRef>
              <c:f>'เพิ่ม ADJ'!$H$20</c:f>
              <c:strCache>
                <c:ptCount val="1"/>
                <c:pt idx="0">
                  <c:v>RW=9,000</c:v>
                </c:pt>
              </c:strCache>
            </c:strRef>
          </c:tx>
          <c:spPr>
            <a:solidFill>
              <a:srgbClr val="ED7D3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16775558664685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B1-41F3-81E9-76AD6BB1CDB9}"/>
                </c:ext>
              </c:extLst>
            </c:dLbl>
            <c:dLbl>
              <c:idx val="1"/>
              <c:layout>
                <c:manualLayout>
                  <c:x val="2.284654452760047E-3"/>
                  <c:y val="-3.41142909331199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BB1-41F3-81E9-76AD6BB1CDB9}"/>
                </c:ext>
              </c:extLst>
            </c:dLbl>
            <c:dLbl>
              <c:idx val="2"/>
              <c:layout>
                <c:manualLayout>
                  <c:x val="0"/>
                  <c:y val="-5.36081714663313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B1-41F3-81E9-76AD6BB1CDB9}"/>
                </c:ext>
              </c:extLst>
            </c:dLbl>
            <c:dLbl>
              <c:idx val="3"/>
              <c:layout>
                <c:manualLayout>
                  <c:x val="-2.2846544527600049E-3"/>
                  <c:y val="-3.41142909331198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BB1-41F3-81E9-76AD6BB1CDB9}"/>
                </c:ext>
              </c:extLst>
            </c:dLbl>
            <c:dLbl>
              <c:idx val="5"/>
              <c:layout>
                <c:manualLayout>
                  <c:x val="0"/>
                  <c:y val="-5.36081714663312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BB1-41F3-81E9-76AD6BB1CDB9}"/>
                </c:ext>
              </c:extLst>
            </c:dLbl>
            <c:dLbl>
              <c:idx val="6"/>
              <c:layout>
                <c:manualLayout>
                  <c:x val="5.7116361319001175E-3"/>
                  <c:y val="-5.36081714663312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BB1-41F3-81E9-76AD6BB1CDB9}"/>
                </c:ext>
              </c:extLst>
            </c:dLbl>
            <c:dLbl>
              <c:idx val="7"/>
              <c:layout>
                <c:manualLayout>
                  <c:x val="3.4269816791401542E-3"/>
                  <c:y val="-6.57918467995883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BB1-41F3-81E9-76AD6BB1CDB9}"/>
                </c:ext>
              </c:extLst>
            </c:dLbl>
            <c:dLbl>
              <c:idx val="8"/>
              <c:layout>
                <c:manualLayout>
                  <c:x val="3.4269816791400705E-3"/>
                  <c:y val="-7.06653169328911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BB1-41F3-81E9-76AD6BB1CDB9}"/>
                </c:ext>
              </c:extLst>
            </c:dLbl>
            <c:dLbl>
              <c:idx val="9"/>
              <c:layout>
                <c:manualLayout>
                  <c:x val="6.8539633582799736E-3"/>
                  <c:y val="-5.36081714663312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BB1-41F3-81E9-76AD6BB1CDB9}"/>
                </c:ext>
              </c:extLst>
            </c:dLbl>
            <c:dLbl>
              <c:idx val="10"/>
              <c:layout>
                <c:manualLayout>
                  <c:x val="0"/>
                  <c:y val="-5.84816415996341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BB1-41F3-81E9-76AD6BB1CD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'เพิ่ม ADJ'!$F$21:$F$31</c:f>
              <c:strCache>
                <c:ptCount val="11"/>
                <c:pt idx="0">
                  <c:v>ท่าเรือ</c:v>
                </c:pt>
                <c:pt idx="1">
                  <c:v>สมเด็จฯ</c:v>
                </c:pt>
                <c:pt idx="2">
                  <c:v>บางไทร</c:v>
                </c:pt>
                <c:pt idx="3">
                  <c:v>บางบาล</c:v>
                </c:pt>
                <c:pt idx="4">
                  <c:v>บางปะอิน</c:v>
                </c:pt>
                <c:pt idx="5">
                  <c:v>บางปะหัน</c:v>
                </c:pt>
                <c:pt idx="6">
                  <c:v>ผักไห่</c:v>
                </c:pt>
                <c:pt idx="7">
                  <c:v>ภาชี</c:v>
                </c:pt>
                <c:pt idx="8">
                  <c:v>ลาดบัวหลวง</c:v>
                </c:pt>
                <c:pt idx="9">
                  <c:v>วังน้อย</c:v>
                </c:pt>
                <c:pt idx="10">
                  <c:v>อุทัย</c:v>
                </c:pt>
              </c:strCache>
            </c:strRef>
          </c:cat>
          <c:val>
            <c:numRef>
              <c:f>'เพิ่ม ADJ'!$H$21:$H$31</c:f>
              <c:numCache>
                <c:formatCode>#.00,,</c:formatCode>
                <c:ptCount val="11"/>
                <c:pt idx="0">
                  <c:v>10785994.200000003</c:v>
                </c:pt>
                <c:pt idx="1">
                  <c:v>9992671.2000000011</c:v>
                </c:pt>
                <c:pt idx="2">
                  <c:v>6610999.5000000009</c:v>
                </c:pt>
                <c:pt idx="3">
                  <c:v>2801980.8</c:v>
                </c:pt>
                <c:pt idx="4">
                  <c:v>35442315.899999999</c:v>
                </c:pt>
                <c:pt idx="5">
                  <c:v>7113491.1000000006</c:v>
                </c:pt>
                <c:pt idx="6">
                  <c:v>8035347.5999999996</c:v>
                </c:pt>
                <c:pt idx="7">
                  <c:v>10399299.299999999</c:v>
                </c:pt>
                <c:pt idx="8">
                  <c:v>6509857.5</c:v>
                </c:pt>
                <c:pt idx="9">
                  <c:v>10715573.700000001</c:v>
                </c:pt>
                <c:pt idx="10">
                  <c:v>7770386.7000000002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B1-41F3-81E9-76AD6BB1CDB9}"/>
            </c:ext>
          </c:extLst>
        </c:ser>
        <c:ser>
          <c:idx val="2"/>
          <c:order val="2"/>
          <c:tx>
            <c:strRef>
              <c:f>'เพิ่ม ADJ'!$I$20</c:f>
              <c:strCache>
                <c:ptCount val="1"/>
                <c:pt idx="0">
                  <c:v>ค่าแรง IP ต้นปี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707926716560261E-2"/>
                  <c:y val="-8.9345920312189751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BB1-41F3-81E9-76AD6BB1CDB9}"/>
                </c:ext>
              </c:extLst>
            </c:dLbl>
            <c:dLbl>
              <c:idx val="1"/>
              <c:layout>
                <c:manualLayout>
                  <c:x val="4.569308905520094E-3"/>
                  <c:y val="-4.873470133302928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BB1-41F3-81E9-76AD6BB1CDB9}"/>
                </c:ext>
              </c:extLst>
            </c:dLbl>
            <c:dLbl>
              <c:idx val="4"/>
              <c:layout>
                <c:manualLayout>
                  <c:x val="1.7134908395700352E-2"/>
                  <c:y val="-9.74694026660567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BB1-41F3-81E9-76AD6BB1CDB9}"/>
                </c:ext>
              </c:extLst>
            </c:dLbl>
            <c:dLbl>
              <c:idx val="6"/>
              <c:layout>
                <c:manualLayout>
                  <c:x val="7.9962905846601637E-3"/>
                  <c:y val="-4.873470133302928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BB1-41F3-81E9-76AD6BB1CDB9}"/>
                </c:ext>
              </c:extLst>
            </c:dLbl>
            <c:dLbl>
              <c:idx val="7"/>
              <c:layout>
                <c:manualLayout>
                  <c:x val="7.9962905846601637E-3"/>
                  <c:y val="-2.43673506665150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BB1-41F3-81E9-76AD6BB1CDB9}"/>
                </c:ext>
              </c:extLst>
            </c:dLbl>
            <c:dLbl>
              <c:idx val="8"/>
              <c:layout>
                <c:manualLayout>
                  <c:x val="9.1386178110400198E-3"/>
                  <c:y val="-8.9345920312189751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BB1-41F3-81E9-76AD6BB1CDB9}"/>
                </c:ext>
              </c:extLst>
            </c:dLbl>
            <c:dLbl>
              <c:idx val="9"/>
              <c:layout>
                <c:manualLayout>
                  <c:x val="7.9962905846601637E-3"/>
                  <c:y val="-2.43673506665150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BB1-41F3-81E9-76AD6BB1CDB9}"/>
                </c:ext>
              </c:extLst>
            </c:dLbl>
            <c:dLbl>
              <c:idx val="10"/>
              <c:layout>
                <c:manualLayout>
                  <c:x val="1.0280945037420211E-2"/>
                  <c:y val="-2.19306155998628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BB1-41F3-81E9-76AD6BB1CD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'เพิ่ม ADJ'!$F$21:$F$31</c:f>
              <c:strCache>
                <c:ptCount val="11"/>
                <c:pt idx="0">
                  <c:v>ท่าเรือ</c:v>
                </c:pt>
                <c:pt idx="1">
                  <c:v>สมเด็จฯ</c:v>
                </c:pt>
                <c:pt idx="2">
                  <c:v>บางไทร</c:v>
                </c:pt>
                <c:pt idx="3">
                  <c:v>บางบาล</c:v>
                </c:pt>
                <c:pt idx="4">
                  <c:v>บางปะอิน</c:v>
                </c:pt>
                <c:pt idx="5">
                  <c:v>บางปะหัน</c:v>
                </c:pt>
                <c:pt idx="6">
                  <c:v>ผักไห่</c:v>
                </c:pt>
                <c:pt idx="7">
                  <c:v>ภาชี</c:v>
                </c:pt>
                <c:pt idx="8">
                  <c:v>ลาดบัวหลวง</c:v>
                </c:pt>
                <c:pt idx="9">
                  <c:v>วังน้อย</c:v>
                </c:pt>
                <c:pt idx="10">
                  <c:v>อุทัย</c:v>
                </c:pt>
              </c:strCache>
            </c:strRef>
          </c:cat>
          <c:val>
            <c:numRef>
              <c:f>'เพิ่ม ADJ'!$I$21:$I$31</c:f>
              <c:numCache>
                <c:formatCode>#.00,,</c:formatCode>
                <c:ptCount val="11"/>
                <c:pt idx="0">
                  <c:v>7778654.7199999997</c:v>
                </c:pt>
                <c:pt idx="1">
                  <c:v>5045242.5599999996</c:v>
                </c:pt>
                <c:pt idx="2">
                  <c:v>6760945.6699999999</c:v>
                </c:pt>
                <c:pt idx="3">
                  <c:v>6203524.5800000001</c:v>
                </c:pt>
                <c:pt idx="4">
                  <c:v>13374978.130000001</c:v>
                </c:pt>
                <c:pt idx="5">
                  <c:v>7741313.6200000001</c:v>
                </c:pt>
                <c:pt idx="6">
                  <c:v>5407985.75</c:v>
                </c:pt>
                <c:pt idx="7">
                  <c:v>5821313.8499999996</c:v>
                </c:pt>
                <c:pt idx="8">
                  <c:v>3728753.25</c:v>
                </c:pt>
                <c:pt idx="9">
                  <c:v>5995922.1699999999</c:v>
                </c:pt>
                <c:pt idx="10">
                  <c:v>5369783.0599999996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B1-41F3-81E9-76AD6BB1CD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8001792"/>
        <c:axId val="178016256"/>
      </c:barChart>
      <c:catAx>
        <c:axId val="178001792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78016256"/>
        <c:crosses val="autoZero"/>
        <c:auto val="1"/>
        <c:lblAlgn val="ctr"/>
        <c:lblOffset val="100"/>
        <c:noMultiLvlLbl val="0"/>
      </c:catAx>
      <c:valAx>
        <c:axId val="178016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h-TH" dirty="0"/>
                  <a:t>ล้านบาท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.0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78001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th-TH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/>
              <a:t>ปรับอัตราการจ่าย </a:t>
            </a:r>
            <a:r>
              <a:rPr lang="en-US"/>
              <a:t>RW</a:t>
            </a:r>
            <a:r>
              <a:rPr lang="th-TH"/>
              <a:t> ก่อนหักเงินเดือน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'เพิ่ม ADJ'!$G$33</c:f>
              <c:strCache>
                <c:ptCount val="1"/>
                <c:pt idx="0">
                  <c:v>RW=8,350</c:v>
                </c:pt>
              </c:strCache>
            </c:strRef>
          </c:tx>
          <c:spPr>
            <a:solidFill>
              <a:srgbClr val="4472C4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'เพิ่ม ADJ'!$F$34:$F$36</c:f>
              <c:strCache>
                <c:ptCount val="3"/>
                <c:pt idx="0">
                  <c:v>บางซ้าย</c:v>
                </c:pt>
                <c:pt idx="1">
                  <c:v>มหาราช</c:v>
                </c:pt>
                <c:pt idx="2">
                  <c:v>บ้านแพรก</c:v>
                </c:pt>
              </c:strCache>
            </c:strRef>
          </c:cat>
          <c:val>
            <c:numRef>
              <c:f>'เพิ่ม ADJ'!$G$34:$G$36</c:f>
              <c:numCache>
                <c:formatCode>#.00,,</c:formatCode>
                <c:ptCount val="3"/>
                <c:pt idx="0">
                  <c:v>1839209.41</c:v>
                </c:pt>
                <c:pt idx="1">
                  <c:v>4769487.4349999996</c:v>
                </c:pt>
                <c:pt idx="2">
                  <c:v>2483368.4900000002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D5-4EF5-83D3-25B2C572DF45}"/>
            </c:ext>
          </c:extLst>
        </c:ser>
        <c:ser>
          <c:idx val="1"/>
          <c:order val="1"/>
          <c:tx>
            <c:strRef>
              <c:f>'เพิ่ม ADJ'!$H$33</c:f>
              <c:strCache>
                <c:ptCount val="1"/>
                <c:pt idx="0">
                  <c:v>RW=9,000</c:v>
                </c:pt>
              </c:strCache>
            </c:strRef>
          </c:tx>
          <c:spPr>
            <a:solidFill>
              <a:srgbClr val="ED7D3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'เพิ่ม ADJ'!$F$34:$F$36</c:f>
              <c:strCache>
                <c:ptCount val="3"/>
                <c:pt idx="0">
                  <c:v>บางซ้าย</c:v>
                </c:pt>
                <c:pt idx="1">
                  <c:v>มหาราช</c:v>
                </c:pt>
                <c:pt idx="2">
                  <c:v>บ้านแพรก</c:v>
                </c:pt>
              </c:strCache>
            </c:strRef>
          </c:cat>
          <c:val>
            <c:numRef>
              <c:f>'เพิ่ม ADJ'!$H$34:$H$36</c:f>
              <c:numCache>
                <c:formatCode>#.00,,</c:formatCode>
                <c:ptCount val="3"/>
                <c:pt idx="0">
                  <c:v>1982381.4</c:v>
                </c:pt>
                <c:pt idx="1">
                  <c:v>5140764.9000000004</c:v>
                </c:pt>
                <c:pt idx="2">
                  <c:v>2676684.6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D5-4EF5-83D3-25B2C572DF45}"/>
            </c:ext>
          </c:extLst>
        </c:ser>
        <c:ser>
          <c:idx val="2"/>
          <c:order val="2"/>
          <c:tx>
            <c:strRef>
              <c:f>'เพิ่ม ADJ'!$I$33</c:f>
              <c:strCache>
                <c:ptCount val="1"/>
                <c:pt idx="0">
                  <c:v>ค่าแรง IP ทั้งปี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'เพิ่ม ADJ'!$F$34:$F$36</c:f>
              <c:strCache>
                <c:ptCount val="3"/>
                <c:pt idx="0">
                  <c:v>บางซ้าย</c:v>
                </c:pt>
                <c:pt idx="1">
                  <c:v>มหาราช</c:v>
                </c:pt>
                <c:pt idx="2">
                  <c:v>บ้านแพรก</c:v>
                </c:pt>
              </c:strCache>
            </c:strRef>
          </c:cat>
          <c:val>
            <c:numRef>
              <c:f>'เพิ่ม ADJ'!$I$34:$I$36</c:f>
              <c:numCache>
                <c:formatCode>#.00,,</c:formatCode>
                <c:ptCount val="3"/>
                <c:pt idx="0">
                  <c:v>3995781.39</c:v>
                </c:pt>
                <c:pt idx="1">
                  <c:v>3741216.92</c:v>
                </c:pt>
                <c:pt idx="2">
                  <c:v>5315292.76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D5-4EF5-83D3-25B2C572DF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8166016"/>
        <c:axId val="180728192"/>
      </c:barChart>
      <c:catAx>
        <c:axId val="178166016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80728192"/>
        <c:crosses val="autoZero"/>
        <c:auto val="1"/>
        <c:lblAlgn val="ctr"/>
        <c:lblOffset val="100"/>
        <c:noMultiLvlLbl val="0"/>
      </c:catAx>
      <c:valAx>
        <c:axId val="18072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h-TH" dirty="0"/>
                  <a:t>ล้านบาท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.0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78166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th-TH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'2565'!$A$10</c:f>
              <c:strCache>
                <c:ptCount val="1"/>
                <c:pt idx="0">
                  <c:v> เงินบำรุงคงเหลือ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'2565'!$B$9:$D$9</c:f>
              <c:strCache>
                <c:ptCount val="3"/>
                <c:pt idx="0">
                  <c:v>รพท.เสนา</c:v>
                </c:pt>
                <c:pt idx="1">
                  <c:v>รพท.บ้านหมี่</c:v>
                </c:pt>
                <c:pt idx="2">
                  <c:v>รพท.พระพุทธบาท</c:v>
                </c:pt>
              </c:strCache>
            </c:strRef>
          </c:cat>
          <c:val>
            <c:numRef>
              <c:f>'2565'!$B$10:$D$10</c:f>
              <c:numCache>
                <c:formatCode>#.00,,</c:formatCode>
                <c:ptCount val="3"/>
                <c:pt idx="0">
                  <c:v>152204046.77000004</c:v>
                </c:pt>
                <c:pt idx="1">
                  <c:v>123378740.47</c:v>
                </c:pt>
                <c:pt idx="2">
                  <c:v>193789619.77000001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A5-4155-AC40-BB3E2604B297}"/>
            </c:ext>
          </c:extLst>
        </c:ser>
        <c:ser>
          <c:idx val="1"/>
          <c:order val="1"/>
          <c:tx>
            <c:strRef>
              <c:f>'2565'!$A$11</c:f>
              <c:strCache>
                <c:ptCount val="1"/>
                <c:pt idx="0">
                  <c:v> หนี้สินและภาระผูกพัน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'2565'!$B$9:$D$9</c:f>
              <c:strCache>
                <c:ptCount val="3"/>
                <c:pt idx="0">
                  <c:v>รพท.เสนา</c:v>
                </c:pt>
                <c:pt idx="1">
                  <c:v>รพท.บ้านหมี่</c:v>
                </c:pt>
                <c:pt idx="2">
                  <c:v>รพท.พระพุทธบาท</c:v>
                </c:pt>
              </c:strCache>
            </c:strRef>
          </c:cat>
          <c:val>
            <c:numRef>
              <c:f>'2565'!$B$11:$D$11</c:f>
              <c:numCache>
                <c:formatCode>#.00,,</c:formatCode>
                <c:ptCount val="3"/>
                <c:pt idx="0">
                  <c:v>135509834.53999999</c:v>
                </c:pt>
                <c:pt idx="1">
                  <c:v>173397295.80000001</c:v>
                </c:pt>
                <c:pt idx="2">
                  <c:v>345644328.89999998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A5-4155-AC40-BB3E2604B2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6159488"/>
        <c:axId val="146161024"/>
      </c:barChart>
      <c:catAx>
        <c:axId val="14615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70C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6161024"/>
        <c:crosses val="autoZero"/>
        <c:auto val="1"/>
        <c:lblAlgn val="ctr"/>
        <c:lblOffset val="100"/>
        <c:noMultiLvlLbl val="0"/>
      </c:catAx>
      <c:valAx>
        <c:axId val="14616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จำนวนเงิน (ลบ.)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dk1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#.0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6159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28575" cap="flat" cmpd="sng" algn="ctr">
      <a:solidFill>
        <a:schemeClr val="bg1">
          <a:lumMod val="65000"/>
        </a:schemeClr>
      </a:solidFill>
      <a:prstDash val="solid"/>
      <a:miter lim="800000"/>
    </a:ln>
    <a:effectLst/>
  </c:spPr>
  <c:txPr>
    <a:bodyPr/>
    <a:lstStyle/>
    <a:p>
      <a:pPr>
        <a:defRPr sz="2000" b="1">
          <a:solidFill>
            <a:schemeClr val="dk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'2565'!$A$22</c:f>
              <c:strCache>
                <c:ptCount val="1"/>
                <c:pt idx="0">
                  <c:v> เงินบำรุงคงเหลือ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'2565'!$B$21:$C$21</c:f>
              <c:strCache>
                <c:ptCount val="2"/>
                <c:pt idx="0">
                  <c:v>บางปะอิน</c:v>
                </c:pt>
                <c:pt idx="1">
                  <c:v>วังน้อย</c:v>
                </c:pt>
              </c:strCache>
            </c:strRef>
          </c:cat>
          <c:val>
            <c:numRef>
              <c:f>'2565'!$B$22:$C$22</c:f>
              <c:numCache>
                <c:formatCode>#.00,,</c:formatCode>
                <c:ptCount val="2"/>
                <c:pt idx="0">
                  <c:v>221922867.78999999</c:v>
                </c:pt>
                <c:pt idx="1">
                  <c:v>170855901.48999998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7B-4154-BF0A-246723549664}"/>
            </c:ext>
          </c:extLst>
        </c:ser>
        <c:ser>
          <c:idx val="1"/>
          <c:order val="1"/>
          <c:tx>
            <c:strRef>
              <c:f>'2565'!$A$23</c:f>
              <c:strCache>
                <c:ptCount val="1"/>
                <c:pt idx="0">
                  <c:v> หนี้สินและภาระผูกพัน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'2565'!$B$21:$C$21</c:f>
              <c:strCache>
                <c:ptCount val="2"/>
                <c:pt idx="0">
                  <c:v>บางปะอิน</c:v>
                </c:pt>
                <c:pt idx="1">
                  <c:v>วังน้อย</c:v>
                </c:pt>
              </c:strCache>
            </c:strRef>
          </c:cat>
          <c:val>
            <c:numRef>
              <c:f>'2565'!$B$23:$C$23</c:f>
              <c:numCache>
                <c:formatCode>#.00,,</c:formatCode>
                <c:ptCount val="2"/>
                <c:pt idx="0">
                  <c:v>37301872.799999997</c:v>
                </c:pt>
                <c:pt idx="1">
                  <c:v>24851345.690000001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7B-4154-BF0A-24672354966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0893312"/>
        <c:axId val="150894848"/>
      </c:barChart>
      <c:catAx>
        <c:axId val="15089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70C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50894848"/>
        <c:crosses val="autoZero"/>
        <c:auto val="1"/>
        <c:lblAlgn val="ctr"/>
        <c:lblOffset val="100"/>
        <c:noMultiLvlLbl val="0"/>
      </c:catAx>
      <c:valAx>
        <c:axId val="150894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จำนวนเงิน (ลบ.)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dk1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#.0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50893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28575" cap="flat" cmpd="sng" algn="ctr">
      <a:solidFill>
        <a:schemeClr val="bg1">
          <a:lumMod val="65000"/>
        </a:schemeClr>
      </a:solidFill>
      <a:prstDash val="solid"/>
      <a:miter lim="800000"/>
    </a:ln>
    <a:effectLst/>
  </c:spPr>
  <c:txPr>
    <a:bodyPr/>
    <a:lstStyle/>
    <a:p>
      <a:pPr>
        <a:defRPr sz="2000" b="1">
          <a:solidFill>
            <a:schemeClr val="dk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'2565'!$A$16</c:f>
              <c:strCache>
                <c:ptCount val="1"/>
                <c:pt idx="0">
                  <c:v> เงินบำรุงคงเหลือ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'2565'!$B$15:$J$15</c:f>
              <c:strCache>
                <c:ptCount val="9"/>
                <c:pt idx="0">
                  <c:v>ท่าเรือ</c:v>
                </c:pt>
                <c:pt idx="1">
                  <c:v>สมเด็จฯ</c:v>
                </c:pt>
                <c:pt idx="2">
                  <c:v>บางไทร</c:v>
                </c:pt>
                <c:pt idx="3">
                  <c:v>บางบาล</c:v>
                </c:pt>
                <c:pt idx="4">
                  <c:v>บางปะหัน</c:v>
                </c:pt>
                <c:pt idx="5">
                  <c:v>ผักไห่</c:v>
                </c:pt>
                <c:pt idx="6">
                  <c:v>ภาชี</c:v>
                </c:pt>
                <c:pt idx="7">
                  <c:v>ลาดบัวหลวง</c:v>
                </c:pt>
                <c:pt idx="8">
                  <c:v>อุทัย</c:v>
                </c:pt>
              </c:strCache>
            </c:strRef>
          </c:cat>
          <c:val>
            <c:numRef>
              <c:f>'2565'!$B$16:$J$16</c:f>
              <c:numCache>
                <c:formatCode>#.00,,</c:formatCode>
                <c:ptCount val="9"/>
                <c:pt idx="0">
                  <c:v>69149840.640000001</c:v>
                </c:pt>
                <c:pt idx="1">
                  <c:v>111951306.16000001</c:v>
                </c:pt>
                <c:pt idx="2">
                  <c:v>52192798.010000005</c:v>
                </c:pt>
                <c:pt idx="3">
                  <c:v>26256984.98</c:v>
                </c:pt>
                <c:pt idx="4">
                  <c:v>37032562.230000004</c:v>
                </c:pt>
                <c:pt idx="5">
                  <c:v>65726485.839999989</c:v>
                </c:pt>
                <c:pt idx="6">
                  <c:v>58568983.870000005</c:v>
                </c:pt>
                <c:pt idx="7">
                  <c:v>60180341.060000002</c:v>
                </c:pt>
                <c:pt idx="8">
                  <c:v>174250409.88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1E-4ED5-A3AD-B52AC7223338}"/>
            </c:ext>
          </c:extLst>
        </c:ser>
        <c:ser>
          <c:idx val="1"/>
          <c:order val="1"/>
          <c:tx>
            <c:strRef>
              <c:f>'2565'!$A$17</c:f>
              <c:strCache>
                <c:ptCount val="1"/>
                <c:pt idx="0">
                  <c:v> หนี้สินและภาระผูกพัน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'2565'!$B$15:$J$15</c:f>
              <c:strCache>
                <c:ptCount val="9"/>
                <c:pt idx="0">
                  <c:v>ท่าเรือ</c:v>
                </c:pt>
                <c:pt idx="1">
                  <c:v>สมเด็จฯ</c:v>
                </c:pt>
                <c:pt idx="2">
                  <c:v>บางไทร</c:v>
                </c:pt>
                <c:pt idx="3">
                  <c:v>บางบาล</c:v>
                </c:pt>
                <c:pt idx="4">
                  <c:v>บางปะหัน</c:v>
                </c:pt>
                <c:pt idx="5">
                  <c:v>ผักไห่</c:v>
                </c:pt>
                <c:pt idx="6">
                  <c:v>ภาชี</c:v>
                </c:pt>
                <c:pt idx="7">
                  <c:v>ลาดบัวหลวง</c:v>
                </c:pt>
                <c:pt idx="8">
                  <c:v>อุทัย</c:v>
                </c:pt>
              </c:strCache>
            </c:strRef>
          </c:cat>
          <c:val>
            <c:numRef>
              <c:f>'2565'!$B$17:$J$17</c:f>
              <c:numCache>
                <c:formatCode>#.00,,</c:formatCode>
                <c:ptCount val="9"/>
                <c:pt idx="0">
                  <c:v>32287321.640000001</c:v>
                </c:pt>
                <c:pt idx="1">
                  <c:v>13517815.41</c:v>
                </c:pt>
                <c:pt idx="2">
                  <c:v>21110175.449999999</c:v>
                </c:pt>
                <c:pt idx="3">
                  <c:v>19806774.780000001</c:v>
                </c:pt>
                <c:pt idx="4">
                  <c:v>27814481.48</c:v>
                </c:pt>
                <c:pt idx="5">
                  <c:v>24102874.190000001</c:v>
                </c:pt>
                <c:pt idx="6">
                  <c:v>19010198.059999999</c:v>
                </c:pt>
                <c:pt idx="7">
                  <c:v>13148067.92</c:v>
                </c:pt>
                <c:pt idx="8">
                  <c:v>33824707.299999997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1E-4ED5-A3AD-B52AC72233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2289280"/>
        <c:axId val="152290816"/>
      </c:barChart>
      <c:catAx>
        <c:axId val="15228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70C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52290816"/>
        <c:crosses val="autoZero"/>
        <c:auto val="1"/>
        <c:lblAlgn val="ctr"/>
        <c:lblOffset val="100"/>
        <c:noMultiLvlLbl val="0"/>
      </c:catAx>
      <c:valAx>
        <c:axId val="152290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จำนวนเงิน (ลบ.)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dk1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#.0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52289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bg1">
          <a:lumMod val="65000"/>
        </a:schemeClr>
      </a:solidFill>
      <a:prstDash val="solid"/>
      <a:miter lim="800000"/>
    </a:ln>
    <a:effectLst/>
  </c:spPr>
  <c:txPr>
    <a:bodyPr/>
    <a:lstStyle/>
    <a:p>
      <a:pPr>
        <a:defRPr sz="2000" b="1">
          <a:solidFill>
            <a:schemeClr val="dk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'2565'!$A$30</c:f>
              <c:strCache>
                <c:ptCount val="1"/>
                <c:pt idx="0">
                  <c:v> เงินบำรุงคงเหลือ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'2565'!$B$29:$D$29</c:f>
              <c:strCache>
                <c:ptCount val="3"/>
                <c:pt idx="0">
                  <c:v>บางซ้าย</c:v>
                </c:pt>
                <c:pt idx="1">
                  <c:v>มหาราช</c:v>
                </c:pt>
                <c:pt idx="2">
                  <c:v>บ้านแพรก</c:v>
                </c:pt>
              </c:strCache>
            </c:strRef>
          </c:cat>
          <c:val>
            <c:numRef>
              <c:f>'2565'!$B$30:$D$30</c:f>
              <c:numCache>
                <c:formatCode>#.00,,</c:formatCode>
                <c:ptCount val="3"/>
                <c:pt idx="0">
                  <c:v>24917027.750000004</c:v>
                </c:pt>
                <c:pt idx="1">
                  <c:v>17954239.869999997</c:v>
                </c:pt>
                <c:pt idx="2">
                  <c:v>13066088.039999999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33-44F2-BAB8-70EB3B02774C}"/>
            </c:ext>
          </c:extLst>
        </c:ser>
        <c:ser>
          <c:idx val="1"/>
          <c:order val="1"/>
          <c:tx>
            <c:strRef>
              <c:f>'2565'!$A$31</c:f>
              <c:strCache>
                <c:ptCount val="1"/>
                <c:pt idx="0">
                  <c:v> หนี้สินและภาระผูกพัน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'2565'!$B$29:$D$29</c:f>
              <c:strCache>
                <c:ptCount val="3"/>
                <c:pt idx="0">
                  <c:v>บางซ้าย</c:v>
                </c:pt>
                <c:pt idx="1">
                  <c:v>มหาราช</c:v>
                </c:pt>
                <c:pt idx="2">
                  <c:v>บ้านแพรก</c:v>
                </c:pt>
              </c:strCache>
            </c:strRef>
          </c:cat>
          <c:val>
            <c:numRef>
              <c:f>'2565'!$B$31:$D$31</c:f>
              <c:numCache>
                <c:formatCode>#.00,,</c:formatCode>
                <c:ptCount val="3"/>
                <c:pt idx="0">
                  <c:v>10629616.199999999</c:v>
                </c:pt>
                <c:pt idx="1">
                  <c:v>8414677.7200000007</c:v>
                </c:pt>
                <c:pt idx="2">
                  <c:v>7136727.0999999996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33-44F2-BAB8-70EB3B0277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2430080"/>
        <c:axId val="152431616"/>
      </c:barChart>
      <c:catAx>
        <c:axId val="15243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70C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52431616"/>
        <c:crosses val="autoZero"/>
        <c:auto val="1"/>
        <c:lblAlgn val="ctr"/>
        <c:lblOffset val="100"/>
        <c:noMultiLvlLbl val="0"/>
      </c:catAx>
      <c:valAx>
        <c:axId val="15243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จำนวนเงิน (ลบ.)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dk1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#.0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52430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flat" cmpd="sng" algn="ctr">
      <a:solidFill>
        <a:schemeClr val="bg1">
          <a:lumMod val="65000"/>
        </a:schemeClr>
      </a:solidFill>
      <a:prstDash val="solid"/>
      <a:miter lim="800000"/>
    </a:ln>
    <a:effectLst/>
  </c:spPr>
  <c:txPr>
    <a:bodyPr/>
    <a:lstStyle/>
    <a:p>
      <a:pPr>
        <a:defRPr sz="2000" b="1">
          <a:solidFill>
            <a:schemeClr val="dk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808252439029131E-2"/>
          <c:y val="3.7731341997936672E-2"/>
          <c:w val="0.89080839993454819"/>
          <c:h val="0.690795610299422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'พ.ค.65'!$B$2</c:f>
              <c:strCache>
                <c:ptCount val="1"/>
                <c:pt idx="0">
                  <c:v>พ.ค.-65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'พ.ค.65'!$A$3:$A$18</c:f>
              <c:strCache>
                <c:ptCount val="16"/>
                <c:pt idx="0">
                  <c:v>อยุธยา</c:v>
                </c:pt>
                <c:pt idx="1">
                  <c:v>เสนา</c:v>
                </c:pt>
                <c:pt idx="2">
                  <c:v>ท่าเรือ</c:v>
                </c:pt>
                <c:pt idx="3">
                  <c:v>สมเด็จฯ</c:v>
                </c:pt>
                <c:pt idx="4">
                  <c:v>บางไทร</c:v>
                </c:pt>
                <c:pt idx="5">
                  <c:v>บางบาล</c:v>
                </c:pt>
                <c:pt idx="6">
                  <c:v>บางปะอิน</c:v>
                </c:pt>
                <c:pt idx="7">
                  <c:v>บางปะหัน</c:v>
                </c:pt>
                <c:pt idx="8">
                  <c:v>ผักไห่</c:v>
                </c:pt>
                <c:pt idx="9">
                  <c:v>ภาชี</c:v>
                </c:pt>
                <c:pt idx="10">
                  <c:v>ลาดบัวหลวง</c:v>
                </c:pt>
                <c:pt idx="11">
                  <c:v>วังน้อย</c:v>
                </c:pt>
                <c:pt idx="12">
                  <c:v>บางซ้าย</c:v>
                </c:pt>
                <c:pt idx="13">
                  <c:v>อุทัย</c:v>
                </c:pt>
                <c:pt idx="14">
                  <c:v>มหาราช</c:v>
                </c:pt>
                <c:pt idx="15">
                  <c:v>บ้านแพรก</c:v>
                </c:pt>
              </c:strCache>
            </c:strRef>
          </c:cat>
          <c:val>
            <c:numRef>
              <c:f>'พ.ค.65'!$B$3:$B$18</c:f>
              <c:numCache>
                <c:formatCode>#,##0_ ;\-#,##0\ </c:formatCode>
                <c:ptCount val="16"/>
                <c:pt idx="0">
                  <c:v>82</c:v>
                </c:pt>
                <c:pt idx="1">
                  <c:v>245</c:v>
                </c:pt>
                <c:pt idx="2">
                  <c:v>256</c:v>
                </c:pt>
                <c:pt idx="3">
                  <c:v>313</c:v>
                </c:pt>
                <c:pt idx="4">
                  <c:v>172</c:v>
                </c:pt>
                <c:pt idx="5">
                  <c:v>283</c:v>
                </c:pt>
                <c:pt idx="6">
                  <c:v>187</c:v>
                </c:pt>
                <c:pt idx="7">
                  <c:v>330</c:v>
                </c:pt>
                <c:pt idx="8">
                  <c:v>343</c:v>
                </c:pt>
                <c:pt idx="9">
                  <c:v>273</c:v>
                </c:pt>
                <c:pt idx="10">
                  <c:v>159</c:v>
                </c:pt>
                <c:pt idx="11">
                  <c:v>144</c:v>
                </c:pt>
                <c:pt idx="12">
                  <c:v>276</c:v>
                </c:pt>
                <c:pt idx="13">
                  <c:v>219</c:v>
                </c:pt>
                <c:pt idx="14">
                  <c:v>375</c:v>
                </c:pt>
                <c:pt idx="15">
                  <c:v>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BE-4151-AAC1-43132DBB9B2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54487424"/>
        <c:axId val="154505600"/>
      </c:barChart>
      <c:lineChart>
        <c:grouping val="standard"/>
        <c:varyColors val="0"/>
        <c:ser>
          <c:idx val="1"/>
          <c:order val="1"/>
          <c:tx>
            <c:strRef>
              <c:f>'พ.ค.65'!$C$2</c:f>
              <c:strCache>
                <c:ptCount val="1"/>
                <c:pt idx="0">
                  <c:v>เกณฑ์ภายใน 90 วัน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'พ.ค.65'!$A$3:$A$18</c:f>
              <c:strCache>
                <c:ptCount val="16"/>
                <c:pt idx="0">
                  <c:v>อยุธยา</c:v>
                </c:pt>
                <c:pt idx="1">
                  <c:v>เสนา</c:v>
                </c:pt>
                <c:pt idx="2">
                  <c:v>ท่าเรือ</c:v>
                </c:pt>
                <c:pt idx="3">
                  <c:v>สมเด็จฯ</c:v>
                </c:pt>
                <c:pt idx="4">
                  <c:v>บางไทร</c:v>
                </c:pt>
                <c:pt idx="5">
                  <c:v>บางบาล</c:v>
                </c:pt>
                <c:pt idx="6">
                  <c:v>บางปะอิน</c:v>
                </c:pt>
                <c:pt idx="7">
                  <c:v>บางปะหัน</c:v>
                </c:pt>
                <c:pt idx="8">
                  <c:v>ผักไห่</c:v>
                </c:pt>
                <c:pt idx="9">
                  <c:v>ภาชี</c:v>
                </c:pt>
                <c:pt idx="10">
                  <c:v>ลาดบัวหลวง</c:v>
                </c:pt>
                <c:pt idx="11">
                  <c:v>วังน้อย</c:v>
                </c:pt>
                <c:pt idx="12">
                  <c:v>บางซ้าย</c:v>
                </c:pt>
                <c:pt idx="13">
                  <c:v>อุทัย</c:v>
                </c:pt>
                <c:pt idx="14">
                  <c:v>มหาราช</c:v>
                </c:pt>
                <c:pt idx="15">
                  <c:v>บ้านแพรก</c:v>
                </c:pt>
              </c:strCache>
            </c:strRef>
          </c:cat>
          <c:val>
            <c:numRef>
              <c:f>'พ.ค.65'!$C$3:$C$18</c:f>
              <c:numCache>
                <c:formatCode>#,##0_ ;\-#,##0\ </c:formatCode>
                <c:ptCount val="16"/>
                <c:pt idx="0">
                  <c:v>90</c:v>
                </c:pt>
                <c:pt idx="1">
                  <c:v>90</c:v>
                </c:pt>
                <c:pt idx="2">
                  <c:v>90</c:v>
                </c:pt>
                <c:pt idx="3">
                  <c:v>90</c:v>
                </c:pt>
                <c:pt idx="4">
                  <c:v>90</c:v>
                </c:pt>
                <c:pt idx="5">
                  <c:v>90</c:v>
                </c:pt>
                <c:pt idx="6">
                  <c:v>90</c:v>
                </c:pt>
                <c:pt idx="7">
                  <c:v>90</c:v>
                </c:pt>
                <c:pt idx="8">
                  <c:v>90</c:v>
                </c:pt>
                <c:pt idx="9">
                  <c:v>90</c:v>
                </c:pt>
                <c:pt idx="10">
                  <c:v>90</c:v>
                </c:pt>
                <c:pt idx="11">
                  <c:v>90</c:v>
                </c:pt>
                <c:pt idx="12">
                  <c:v>90</c:v>
                </c:pt>
                <c:pt idx="13">
                  <c:v>90</c:v>
                </c:pt>
                <c:pt idx="14">
                  <c:v>90</c:v>
                </c:pt>
                <c:pt idx="15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BBE-4151-AAC1-43132DBB9B2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4487424"/>
        <c:axId val="154505600"/>
      </c:lineChart>
      <c:catAx>
        <c:axId val="15448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54505600"/>
        <c:crosses val="autoZero"/>
        <c:auto val="1"/>
        <c:lblAlgn val="ctr"/>
        <c:lblOffset val="100"/>
        <c:noMultiLvlLbl val="0"/>
      </c:catAx>
      <c:valAx>
        <c:axId val="15450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dk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จำนวนวัน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dk1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#,##0_ ;\-#,##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5448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 sz="1800" b="1">
          <a:solidFill>
            <a:schemeClr val="dk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dirty="0"/>
              <a:t>เปรียบเทียบประมาณการ/ผลงานรายรับ </a:t>
            </a:r>
            <a:r>
              <a:rPr lang="en-US" dirty="0"/>
              <a:t>IP </a:t>
            </a:r>
            <a:r>
              <a:rPr lang="th-TH" dirty="0"/>
              <a:t>ปกติ/ผลงาน </a:t>
            </a:r>
            <a:r>
              <a:rPr lang="en-US" dirty="0" err="1"/>
              <a:t>Covid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'นำเสนอ มิ.ย.'!$B$2</c:f>
              <c:strCache>
                <c:ptCount val="1"/>
                <c:pt idx="0">
                  <c:v>ประมาณการรายรับ IP 
</c:v>
                </c:pt>
              </c:strCache>
            </c:strRef>
          </c:tx>
          <c:spPr>
            <a:solidFill>
              <a:srgbClr val="4472C4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'นำเสนอ มิ.ย.'!$A$3:$A$4</c:f>
              <c:strCache>
                <c:ptCount val="2"/>
                <c:pt idx="0">
                  <c:v>รพ.พระนครศรีอยุธยา</c:v>
                </c:pt>
                <c:pt idx="1">
                  <c:v>รพ.เสนา</c:v>
                </c:pt>
              </c:strCache>
            </c:strRef>
          </c:cat>
          <c:val>
            <c:numRef>
              <c:f>'นำเสนอ มิ.ย.'!$B$3:$B$4</c:f>
              <c:numCache>
                <c:formatCode>#.00,,</c:formatCode>
                <c:ptCount val="2"/>
                <c:pt idx="0">
                  <c:v>113062673.56999999</c:v>
                </c:pt>
                <c:pt idx="1">
                  <c:v>31948962.670000002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E9-4ADF-855F-391279C61378}"/>
            </c:ext>
          </c:extLst>
        </c:ser>
        <c:ser>
          <c:idx val="1"/>
          <c:order val="1"/>
          <c:tx>
            <c:strRef>
              <c:f>'นำเสนอ มิ.ย.'!$C$2</c:f>
              <c:strCache>
                <c:ptCount val="1"/>
                <c:pt idx="0">
                  <c:v>ผลงานรายรับ IP ปกติ</c:v>
                </c:pt>
              </c:strCache>
            </c:strRef>
          </c:tx>
          <c:spPr>
            <a:solidFill>
              <a:srgbClr val="ED7D31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'นำเสนอ มิ.ย.'!$A$3:$A$4</c:f>
              <c:strCache>
                <c:ptCount val="2"/>
                <c:pt idx="0">
                  <c:v>รพ.พระนครศรีอยุธยา</c:v>
                </c:pt>
                <c:pt idx="1">
                  <c:v>รพ.เสนา</c:v>
                </c:pt>
              </c:strCache>
            </c:strRef>
          </c:cat>
          <c:val>
            <c:numRef>
              <c:f>'นำเสนอ มิ.ย.'!$C$3:$C$4</c:f>
              <c:numCache>
                <c:formatCode>#.00,,</c:formatCode>
                <c:ptCount val="2"/>
                <c:pt idx="0">
                  <c:v>41405479.590000004</c:v>
                </c:pt>
                <c:pt idx="1">
                  <c:v>10937918.809999999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E9-4ADF-855F-391279C61378}"/>
            </c:ext>
          </c:extLst>
        </c:ser>
        <c:ser>
          <c:idx val="2"/>
          <c:order val="2"/>
          <c:tx>
            <c:strRef>
              <c:f>'นำเสนอ มิ.ย.'!$D$2</c:f>
              <c:strCache>
                <c:ptCount val="1"/>
                <c:pt idx="0">
                  <c:v>ผลงานCOVID-19</c:v>
                </c:pt>
              </c:strCache>
            </c:strRef>
          </c:tx>
          <c:spPr>
            <a:solidFill>
              <a:srgbClr val="70AD47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'นำเสนอ มิ.ย.'!$A$3:$A$4</c:f>
              <c:strCache>
                <c:ptCount val="2"/>
                <c:pt idx="0">
                  <c:v>รพ.พระนครศรีอยุธยา</c:v>
                </c:pt>
                <c:pt idx="1">
                  <c:v>รพ.เสนา</c:v>
                </c:pt>
              </c:strCache>
            </c:strRef>
          </c:cat>
          <c:val>
            <c:numRef>
              <c:f>'นำเสนอ มิ.ย.'!$D$3:$D$4</c:f>
              <c:numCache>
                <c:formatCode>#.00,,</c:formatCode>
                <c:ptCount val="2"/>
                <c:pt idx="0">
                  <c:v>207592342.59999996</c:v>
                </c:pt>
                <c:pt idx="1">
                  <c:v>60460482.190000005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E9-4ADF-855F-391279C6137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2254336"/>
        <c:axId val="152524288"/>
      </c:barChart>
      <c:catAx>
        <c:axId val="15225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52524288"/>
        <c:crosses val="autoZero"/>
        <c:auto val="1"/>
        <c:lblAlgn val="ctr"/>
        <c:lblOffset val="100"/>
        <c:noMultiLvlLbl val="0"/>
      </c:catAx>
      <c:valAx>
        <c:axId val="15252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h-TH" dirty="0"/>
                  <a:t>ล้านบาท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.0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5225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th-TH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/>
              <a:t>เปรียบเทียบประมาณการ/ผลงานรายรับ </a:t>
            </a:r>
            <a:r>
              <a:rPr lang="en-US"/>
              <a:t>IP </a:t>
            </a:r>
            <a:r>
              <a:rPr lang="th-TH"/>
              <a:t>ปกติ/ผลงาน </a:t>
            </a:r>
            <a:r>
              <a:rPr lang="en-US"/>
              <a:t>Covid</a:t>
            </a:r>
            <a:endParaRPr lang="th-TH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'นำเสนอ มิ.ย.'!$B$29</c:f>
              <c:strCache>
                <c:ptCount val="1"/>
                <c:pt idx="0">
                  <c:v>ประมาณการรายรับ IP 
</c:v>
                </c:pt>
              </c:strCache>
            </c:strRef>
          </c:tx>
          <c:spPr>
            <a:solidFill>
              <a:srgbClr val="4472C4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'นำเสนอ มิ.ย.'!$A$30:$A$40</c:f>
              <c:strCache>
                <c:ptCount val="11"/>
                <c:pt idx="0">
                  <c:v>รพ.ท่าเรือ</c:v>
                </c:pt>
                <c:pt idx="1">
                  <c:v>รพ.สมเด็จพระสังฆราชเจ้าฯ</c:v>
                </c:pt>
                <c:pt idx="2">
                  <c:v>รพ.บางไทร</c:v>
                </c:pt>
                <c:pt idx="3">
                  <c:v>รพ.บางบาล</c:v>
                </c:pt>
                <c:pt idx="4">
                  <c:v>รพ.บางปะอิน</c:v>
                </c:pt>
                <c:pt idx="5">
                  <c:v>รพ.บางปะหัน</c:v>
                </c:pt>
                <c:pt idx="6">
                  <c:v>รพ.ผักไห่</c:v>
                </c:pt>
                <c:pt idx="7">
                  <c:v>รพ.ภาชี</c:v>
                </c:pt>
                <c:pt idx="8">
                  <c:v>รพ.ลาดบัวหลวง</c:v>
                </c:pt>
                <c:pt idx="9">
                  <c:v>รพ.วังน้อย</c:v>
                </c:pt>
                <c:pt idx="10">
                  <c:v>รพ.อุทัย</c:v>
                </c:pt>
              </c:strCache>
            </c:strRef>
          </c:cat>
          <c:val>
            <c:numRef>
              <c:f>'นำเสนอ มิ.ย.'!$B$30:$B$40</c:f>
              <c:numCache>
                <c:formatCode>#.00,,</c:formatCode>
                <c:ptCount val="11"/>
                <c:pt idx="0">
                  <c:v>4960315.21</c:v>
                </c:pt>
                <c:pt idx="1">
                  <c:v>4020643.21</c:v>
                </c:pt>
                <c:pt idx="2">
                  <c:v>5107535.04</c:v>
                </c:pt>
                <c:pt idx="3">
                  <c:v>3330034.79</c:v>
                </c:pt>
                <c:pt idx="4">
                  <c:v>12980566.43</c:v>
                </c:pt>
                <c:pt idx="5">
                  <c:v>6526096.8399999999</c:v>
                </c:pt>
                <c:pt idx="6">
                  <c:v>5071974.59</c:v>
                </c:pt>
                <c:pt idx="7">
                  <c:v>5701387.1500000004</c:v>
                </c:pt>
                <c:pt idx="8">
                  <c:v>3223461.3</c:v>
                </c:pt>
                <c:pt idx="9">
                  <c:v>7921277.5499999998</c:v>
                </c:pt>
                <c:pt idx="10">
                  <c:v>5263404.3600000003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14-49E7-ABC2-F47FB06D315F}"/>
            </c:ext>
          </c:extLst>
        </c:ser>
        <c:ser>
          <c:idx val="1"/>
          <c:order val="1"/>
          <c:tx>
            <c:strRef>
              <c:f>'นำเสนอ มิ.ย.'!$C$29</c:f>
              <c:strCache>
                <c:ptCount val="1"/>
                <c:pt idx="0">
                  <c:v>ผลงานรายรับ IP ปกติ</c:v>
                </c:pt>
              </c:strCache>
            </c:strRef>
          </c:tx>
          <c:spPr>
            <a:solidFill>
              <a:srgbClr val="ED7D31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222251657314599E-3"/>
                  <c:y val="-4.62729825995943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F14-49E7-ABC2-F47FB06D315F}"/>
                </c:ext>
              </c:extLst>
            </c:dLbl>
            <c:dLbl>
              <c:idx val="1"/>
              <c:layout>
                <c:manualLayout>
                  <c:x val="-2.057389036707275E-17"/>
                  <c:y val="-4.87084027364150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F14-49E7-ABC2-F47FB06D315F}"/>
                </c:ext>
              </c:extLst>
            </c:dLbl>
            <c:dLbl>
              <c:idx val="4"/>
              <c:layout>
                <c:manualLayout>
                  <c:x val="0"/>
                  <c:y val="-9.49813853360093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14-49E7-ABC2-F47FB06D315F}"/>
                </c:ext>
              </c:extLst>
            </c:dLbl>
            <c:dLbl>
              <c:idx val="6"/>
              <c:layout>
                <c:manualLayout>
                  <c:x val="-2.2444503314628991E-3"/>
                  <c:y val="-5.11438228732358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F14-49E7-ABC2-F47FB06D315F}"/>
                </c:ext>
              </c:extLst>
            </c:dLbl>
            <c:dLbl>
              <c:idx val="7"/>
              <c:layout>
                <c:manualLayout>
                  <c:x val="-5.6111258286571652E-3"/>
                  <c:y val="-5.35792430100565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F14-49E7-ABC2-F47FB06D315F}"/>
                </c:ext>
              </c:extLst>
            </c:dLbl>
            <c:dLbl>
              <c:idx val="8"/>
              <c:layout>
                <c:manualLayout>
                  <c:x val="-5.6111258286572476E-3"/>
                  <c:y val="-4.38375624627735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F14-49E7-ABC2-F47FB06D315F}"/>
                </c:ext>
              </c:extLst>
            </c:dLbl>
            <c:dLbl>
              <c:idx val="9"/>
              <c:layout>
                <c:manualLayout>
                  <c:x val="-3.3666754971943486E-3"/>
                  <c:y val="-8.7675124925547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14-49E7-ABC2-F47FB06D315F}"/>
                </c:ext>
              </c:extLst>
            </c:dLbl>
            <c:dLbl>
              <c:idx val="10"/>
              <c:layout>
                <c:manualLayout>
                  <c:x val="-7.8555761601201476E-3"/>
                  <c:y val="-6.33209235573395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F14-49E7-ABC2-F47FB06D31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'นำเสนอ มิ.ย.'!$A$30:$A$40</c:f>
              <c:strCache>
                <c:ptCount val="11"/>
                <c:pt idx="0">
                  <c:v>รพ.ท่าเรือ</c:v>
                </c:pt>
                <c:pt idx="1">
                  <c:v>รพ.สมเด็จพระสังฆราชเจ้าฯ</c:v>
                </c:pt>
                <c:pt idx="2">
                  <c:v>รพ.บางไทร</c:v>
                </c:pt>
                <c:pt idx="3">
                  <c:v>รพ.บางบาล</c:v>
                </c:pt>
                <c:pt idx="4">
                  <c:v>รพ.บางปะอิน</c:v>
                </c:pt>
                <c:pt idx="5">
                  <c:v>รพ.บางปะหัน</c:v>
                </c:pt>
                <c:pt idx="6">
                  <c:v>รพ.ผักไห่</c:v>
                </c:pt>
                <c:pt idx="7">
                  <c:v>รพ.ภาชี</c:v>
                </c:pt>
                <c:pt idx="8">
                  <c:v>รพ.ลาดบัวหลวง</c:v>
                </c:pt>
                <c:pt idx="9">
                  <c:v>รพ.วังน้อย</c:v>
                </c:pt>
                <c:pt idx="10">
                  <c:v>รพ.อุทัย</c:v>
                </c:pt>
              </c:strCache>
            </c:strRef>
          </c:cat>
          <c:val>
            <c:numRef>
              <c:f>'นำเสนอ มิ.ย.'!$C$30:$C$40</c:f>
              <c:numCache>
                <c:formatCode>#.00,,</c:formatCode>
                <c:ptCount val="11"/>
                <c:pt idx="0">
                  <c:v>1875702.21</c:v>
                </c:pt>
                <c:pt idx="1">
                  <c:v>3611834.84</c:v>
                </c:pt>
                <c:pt idx="2">
                  <c:v>594386.29</c:v>
                </c:pt>
                <c:pt idx="3">
                  <c:v>182149.64</c:v>
                </c:pt>
                <c:pt idx="4">
                  <c:v>11774840.420000002</c:v>
                </c:pt>
                <c:pt idx="5">
                  <c:v>160505.41000000015</c:v>
                </c:pt>
                <c:pt idx="6">
                  <c:v>2349732.5499999998</c:v>
                </c:pt>
                <c:pt idx="7">
                  <c:v>1168696.9600000002</c:v>
                </c:pt>
                <c:pt idx="8">
                  <c:v>1802502.16</c:v>
                </c:pt>
                <c:pt idx="9">
                  <c:v>4285011.09</c:v>
                </c:pt>
                <c:pt idx="10">
                  <c:v>1195289.4300000002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14-49E7-ABC2-F47FB06D315F}"/>
            </c:ext>
          </c:extLst>
        </c:ser>
        <c:ser>
          <c:idx val="2"/>
          <c:order val="2"/>
          <c:tx>
            <c:strRef>
              <c:f>'นำเสนอ มิ.ย.'!$D$29</c:f>
              <c:strCache>
                <c:ptCount val="1"/>
                <c:pt idx="0">
                  <c:v>ผลงานCOVID-19</c:v>
                </c:pt>
              </c:strCache>
            </c:strRef>
          </c:tx>
          <c:spPr>
            <a:solidFill>
              <a:srgbClr val="70AD47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'นำเสนอ มิ.ย.'!$A$30:$A$40</c:f>
              <c:strCache>
                <c:ptCount val="11"/>
                <c:pt idx="0">
                  <c:v>รพ.ท่าเรือ</c:v>
                </c:pt>
                <c:pt idx="1">
                  <c:v>รพ.สมเด็จพระสังฆราชเจ้าฯ</c:v>
                </c:pt>
                <c:pt idx="2">
                  <c:v>รพ.บางไทร</c:v>
                </c:pt>
                <c:pt idx="3">
                  <c:v>รพ.บางบาล</c:v>
                </c:pt>
                <c:pt idx="4">
                  <c:v>รพ.บางปะอิน</c:v>
                </c:pt>
                <c:pt idx="5">
                  <c:v>รพ.บางปะหัน</c:v>
                </c:pt>
                <c:pt idx="6">
                  <c:v>รพ.ผักไห่</c:v>
                </c:pt>
                <c:pt idx="7">
                  <c:v>รพ.ภาชี</c:v>
                </c:pt>
                <c:pt idx="8">
                  <c:v>รพ.ลาดบัวหลวง</c:v>
                </c:pt>
                <c:pt idx="9">
                  <c:v>รพ.วังน้อย</c:v>
                </c:pt>
                <c:pt idx="10">
                  <c:v>รพ.อุทัย</c:v>
                </c:pt>
              </c:strCache>
            </c:strRef>
          </c:cat>
          <c:val>
            <c:numRef>
              <c:f>'นำเสนอ มิ.ย.'!$D$30:$D$40</c:f>
              <c:numCache>
                <c:formatCode>#.00,,</c:formatCode>
                <c:ptCount val="11"/>
                <c:pt idx="0">
                  <c:v>28125067.390000001</c:v>
                </c:pt>
                <c:pt idx="1">
                  <c:v>38725701.410000004</c:v>
                </c:pt>
                <c:pt idx="2">
                  <c:v>17655536.469999999</c:v>
                </c:pt>
                <c:pt idx="3">
                  <c:v>7031921.9400000004</c:v>
                </c:pt>
                <c:pt idx="4">
                  <c:v>128529033.20999999</c:v>
                </c:pt>
                <c:pt idx="5">
                  <c:v>14180217.49</c:v>
                </c:pt>
                <c:pt idx="6">
                  <c:v>32018873.979999997</c:v>
                </c:pt>
                <c:pt idx="7">
                  <c:v>25943392.800000004</c:v>
                </c:pt>
                <c:pt idx="8">
                  <c:v>25128734.100000001</c:v>
                </c:pt>
                <c:pt idx="9">
                  <c:v>59699046.930000007</c:v>
                </c:pt>
                <c:pt idx="10">
                  <c:v>75440394.689999998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14-49E7-ABC2-F47FB06D31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7605120"/>
        <c:axId val="175584000"/>
      </c:barChart>
      <c:catAx>
        <c:axId val="24760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75584000"/>
        <c:crosses val="autoZero"/>
        <c:auto val="1"/>
        <c:lblAlgn val="ctr"/>
        <c:lblOffset val="100"/>
        <c:noMultiLvlLbl val="0"/>
      </c:catAx>
      <c:valAx>
        <c:axId val="175584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h-TH" dirty="0"/>
                  <a:t>ล้านบาท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.0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47605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th-TH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/>
              <a:t>เปรียบเทียบประมาณการ/ผลงานรายรับ </a:t>
            </a:r>
            <a:r>
              <a:rPr lang="en-US"/>
              <a:t>IP </a:t>
            </a:r>
            <a:r>
              <a:rPr lang="th-TH"/>
              <a:t>ปกติ/ผลงาน </a:t>
            </a:r>
            <a:r>
              <a:rPr lang="en-US"/>
              <a:t>Covid</a:t>
            </a:r>
            <a:endParaRPr lang="th-TH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'นำเสนอ มิ.ย.'!$B$22</c:f>
              <c:strCache>
                <c:ptCount val="1"/>
                <c:pt idx="0">
                  <c:v>ประมาณการรายรับ IP 
</c:v>
                </c:pt>
              </c:strCache>
            </c:strRef>
          </c:tx>
          <c:spPr>
            <a:solidFill>
              <a:srgbClr val="4472C4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'นำเสนอ มิ.ย.'!$A$23:$A$25</c:f>
              <c:strCache>
                <c:ptCount val="3"/>
                <c:pt idx="0">
                  <c:v>รพ.บางซ้าย</c:v>
                </c:pt>
                <c:pt idx="1">
                  <c:v>รพ.มหาราช</c:v>
                </c:pt>
                <c:pt idx="2">
                  <c:v>รพ.บ้านแพรก</c:v>
                </c:pt>
              </c:strCache>
            </c:strRef>
          </c:cat>
          <c:val>
            <c:numRef>
              <c:f>'นำเสนอ มิ.ย.'!$B$23:$B$25</c:f>
              <c:numCache>
                <c:formatCode>#.00,,</c:formatCode>
                <c:ptCount val="3"/>
                <c:pt idx="0">
                  <c:v>2687737.79</c:v>
                </c:pt>
                <c:pt idx="1">
                  <c:v>2388910.37</c:v>
                </c:pt>
                <c:pt idx="2">
                  <c:v>3746159.99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1D-48BA-BFC2-70973102D6B3}"/>
            </c:ext>
          </c:extLst>
        </c:ser>
        <c:ser>
          <c:idx val="1"/>
          <c:order val="1"/>
          <c:tx>
            <c:strRef>
              <c:f>'นำเสนอ มิ.ย.'!$C$22</c:f>
              <c:strCache>
                <c:ptCount val="1"/>
                <c:pt idx="0">
                  <c:v>ผลงานรายรับ IP ปกติ</c:v>
                </c:pt>
              </c:strCache>
            </c:strRef>
          </c:tx>
          <c:spPr>
            <a:solidFill>
              <a:srgbClr val="ED7D31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'นำเสนอ มิ.ย.'!$A$23:$A$25</c:f>
              <c:strCache>
                <c:ptCount val="3"/>
                <c:pt idx="0">
                  <c:v>รพ.บางซ้าย</c:v>
                </c:pt>
                <c:pt idx="1">
                  <c:v>รพ.มหาราช</c:v>
                </c:pt>
                <c:pt idx="2">
                  <c:v>รพ.บ้านแพรก</c:v>
                </c:pt>
              </c:strCache>
            </c:strRef>
          </c:cat>
          <c:val>
            <c:numRef>
              <c:f>'นำเสนอ มิ.ย.'!$C$23:$C$25</c:f>
              <c:numCache>
                <c:formatCode>#.00,,</c:formatCode>
                <c:ptCount val="3"/>
                <c:pt idx="0">
                  <c:v>0</c:v>
                </c:pt>
                <c:pt idx="1">
                  <c:v>130621.89999999997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1D-48BA-BFC2-70973102D6B3}"/>
            </c:ext>
          </c:extLst>
        </c:ser>
        <c:ser>
          <c:idx val="2"/>
          <c:order val="2"/>
          <c:tx>
            <c:strRef>
              <c:f>'นำเสนอ มิ.ย.'!$D$22</c:f>
              <c:strCache>
                <c:ptCount val="1"/>
                <c:pt idx="0">
                  <c:v>ผลงานCOVID-19</c:v>
                </c:pt>
              </c:strCache>
            </c:strRef>
          </c:tx>
          <c:spPr>
            <a:solidFill>
              <a:srgbClr val="70AD47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'นำเสนอ มิ.ย.'!$A$23:$A$25</c:f>
              <c:strCache>
                <c:ptCount val="3"/>
                <c:pt idx="0">
                  <c:v>รพ.บางซ้าย</c:v>
                </c:pt>
                <c:pt idx="1">
                  <c:v>รพ.มหาราช</c:v>
                </c:pt>
                <c:pt idx="2">
                  <c:v>รพ.บ้านแพรก</c:v>
                </c:pt>
              </c:strCache>
            </c:strRef>
          </c:cat>
          <c:val>
            <c:numRef>
              <c:f>'นำเสนอ มิ.ย.'!$D$23:$D$25</c:f>
              <c:numCache>
                <c:formatCode>#.00,,</c:formatCode>
                <c:ptCount val="3"/>
                <c:pt idx="0">
                  <c:v>7804036.1899999995</c:v>
                </c:pt>
                <c:pt idx="1">
                  <c:v>12738186.829999998</c:v>
                </c:pt>
                <c:pt idx="2">
                  <c:v>5033331.12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1D-48BA-BFC2-70973102D6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6094208"/>
        <c:axId val="176435968"/>
      </c:barChart>
      <c:catAx>
        <c:axId val="17609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76435968"/>
        <c:crosses val="autoZero"/>
        <c:auto val="1"/>
        <c:lblAlgn val="ctr"/>
        <c:lblOffset val="100"/>
        <c:noMultiLvlLbl val="0"/>
      </c:catAx>
      <c:valAx>
        <c:axId val="176435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h-TH" dirty="0"/>
                  <a:t>ล้านบาท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.0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76094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th-TH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0.16028</cdr:x>
      <cdr:y>0.40399</cdr:y>
    </cdr:from>
    <cdr:to>
      <cdr:x>0.37151</cdr:x>
      <cdr:y>0.91123</cdr:y>
    </cdr:to>
    <cdr:sp macro="" textlink="">
      <cdr:nvSpPr>
        <cdr:cNvPr id="2" name="สี่เหลี่ยมผืนผ้า: มุมมน 1">
          <a:extLst xmlns:a="http://schemas.openxmlformats.org/drawingml/2006/main">
            <a:ext uri="{FF2B5EF4-FFF2-40B4-BE49-F238E27FC236}">
              <a16:creationId xmlns:a16="http://schemas.microsoft.com/office/drawing/2014/main" id="{EE2D3178-73D9-B04D-82BC-DB0F80B021DD}"/>
            </a:ext>
          </a:extLst>
        </cdr:cNvPr>
        <cdr:cNvSpPr/>
      </cdr:nvSpPr>
      <cdr:spPr>
        <a:xfrm xmlns:a="http://schemas.openxmlformats.org/drawingml/2006/main">
          <a:off x="1566091" y="1942009"/>
          <a:ext cx="2063931" cy="2438401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28575">
          <a:solidFill>
            <a:srgbClr val="0070C0"/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th-TH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0.66363</cdr:x>
      <cdr:y>0.4044</cdr:y>
    </cdr:from>
    <cdr:to>
      <cdr:x>0.82636</cdr:x>
      <cdr:y>0.51933</cdr:y>
    </cdr:to>
    <cdr:sp macro="" textlink="">
      <cdr:nvSpPr>
        <cdr:cNvPr id="2" name="Rounded Rectangle 1"/>
        <cdr:cNvSpPr/>
      </cdr:nvSpPr>
      <cdr:spPr>
        <a:xfrm xmlns:a="http://schemas.openxmlformats.org/drawingml/2006/main">
          <a:off x="6770861" y="2116640"/>
          <a:ext cx="1660358" cy="601579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h-TH" dirty="0"/>
            <a:t>รพท.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0.20161</cdr:x>
      <cdr:y>0.43491</cdr:y>
    </cdr:from>
    <cdr:to>
      <cdr:x>0.32454</cdr:x>
      <cdr:y>0.5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16398" y="2192102"/>
          <a:ext cx="1229465" cy="32807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th-TH" dirty="0"/>
            <a:t>18,228.52 </a:t>
          </a:r>
          <a:r>
            <a:rPr lang="en-US" dirty="0"/>
            <a:t>RW</a:t>
          </a:r>
          <a:r>
            <a:rPr lang="th-TH" dirty="0"/>
            <a:t> </a:t>
          </a:r>
          <a:endParaRPr lang="th-TH" sz="1100" dirty="0"/>
        </a:p>
      </cdr:txBody>
    </cdr:sp>
  </cdr:relSizeAnchor>
  <cdr:relSizeAnchor xmlns:cdr="http://schemas.openxmlformats.org/drawingml/2006/chartDrawing">
    <cdr:from>
      <cdr:x>0.6453</cdr:x>
      <cdr:y>0.66886</cdr:y>
    </cdr:from>
    <cdr:to>
      <cdr:x>0.76822</cdr:x>
      <cdr:y>0.73395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988221" y="3070131"/>
          <a:ext cx="1140736" cy="298763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dirty="0"/>
            <a:t>6,015.79  </a:t>
          </a:r>
          <a:r>
            <a:rPr lang="en-US" dirty="0"/>
            <a:t>RW</a:t>
          </a:r>
          <a:r>
            <a:rPr lang="th-TH" dirty="0"/>
            <a:t> </a:t>
          </a:r>
          <a:endParaRPr lang="th-TH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0.07746</cdr:x>
      <cdr:y>0.68622</cdr:y>
    </cdr:from>
    <cdr:to>
      <cdr:x>0.15262</cdr:x>
      <cdr:y>0.73123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1213" y="3576516"/>
          <a:ext cx="835558" cy="234569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900" dirty="0">
              <a:latin typeface="+mj-lt"/>
              <a:cs typeface="+mj-cs"/>
            </a:rPr>
            <a:t>1,198.44</a:t>
          </a:r>
          <a:r>
            <a:rPr lang="th-TH" sz="500" dirty="0">
              <a:latin typeface="+mj-lt"/>
              <a:cs typeface="+mj-cs"/>
            </a:rPr>
            <a:t> </a:t>
          </a:r>
          <a:r>
            <a:rPr lang="en-US" sz="800" dirty="0"/>
            <a:t>RW</a:t>
          </a:r>
          <a:r>
            <a:rPr lang="th-TH" sz="500" dirty="0">
              <a:latin typeface="+mj-lt"/>
              <a:cs typeface="+mj-cs"/>
            </a:rPr>
            <a:t> 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0.45952</cdr:x>
      <cdr:y>0.59784</cdr:y>
    </cdr:from>
    <cdr:to>
      <cdr:x>0.55069</cdr:x>
      <cdr:y>0.66443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42695" y="2917353"/>
          <a:ext cx="940985" cy="324946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</a:schemeClr>
        </a:solidFill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1200" dirty="0">
              <a:latin typeface="+mj-lt"/>
              <a:cs typeface="+mj-cs"/>
            </a:rPr>
            <a:t>571.20</a:t>
          </a:r>
          <a:r>
            <a:rPr lang="th-TH" sz="900" dirty="0">
              <a:latin typeface="+mj-lt"/>
              <a:cs typeface="+mj-cs"/>
            </a:rPr>
            <a:t> </a:t>
          </a:r>
          <a:r>
            <a:rPr lang="en-US" sz="1100" dirty="0"/>
            <a:t>RW</a:t>
          </a:r>
          <a:r>
            <a:rPr lang="th-TH" sz="900" dirty="0">
              <a:latin typeface="+mj-lt"/>
              <a:cs typeface="+mj-cs"/>
            </a:rPr>
            <a:t>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AECDC-C8BF-4F2F-AC5F-61932DCD0B52}" type="datetimeFigureOut">
              <a:rPr lang="th-TH" smtClean="0"/>
              <a:t>30/06/65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2ABB3-9723-47C7-9035-2434E8E5192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72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413C9-7859-4B34-A74E-C6A047F2B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E06371-B4D3-4D89-9BD3-BDCA2AD9A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37F75-3E97-4C44-B15B-3AEA9ACB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C5C7-1CB6-4342-B116-7DA029DA9507}" type="datetimeFigureOut">
              <a:rPr lang="th-TH" smtClean="0"/>
              <a:t>30/06/65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E7762-C032-476A-B9E2-B3B4709E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5CA4C-209A-4FE1-A449-53D90501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0D47-844D-42CC-A540-AF357CE7ED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39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435A6-FF1D-42B4-A42B-0AFEED50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ED74C7-B4A3-40E4-9519-BEAE272B3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CFFD0-D109-4011-BB0F-578883469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C5C7-1CB6-4342-B116-7DA029DA9507}" type="datetimeFigureOut">
              <a:rPr lang="th-TH" smtClean="0"/>
              <a:t>30/06/65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7092C-2C5A-4C6B-BE9D-1491FF64B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C22CB-BBC2-4152-A9C6-7566845D9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0D47-844D-42CC-A540-AF357CE7ED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795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F447B-C38C-4260-9C89-1B168D984C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44CA2-6DDF-4497-95FC-F5868C68C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2770F-F695-4947-8676-98DAE9883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C5C7-1CB6-4342-B116-7DA029DA9507}" type="datetimeFigureOut">
              <a:rPr lang="th-TH" smtClean="0"/>
              <a:t>30/06/65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24396-B5A5-4B8A-BCF6-5C575A39D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77A23-4ED4-4604-AAC0-2719579BA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0D47-844D-42CC-A540-AF357CE7ED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5399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E22F4-2F3C-46EF-AF14-99772086A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9B8A1-6DFB-4BEC-9BC6-3EDA76615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CDD4C-8EB1-4DCE-B282-B0492A47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C5C7-1CB6-4342-B116-7DA029DA9507}" type="datetimeFigureOut">
              <a:rPr lang="th-TH" smtClean="0"/>
              <a:t>30/06/65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BBAB5-4219-48B9-AB23-2D62E40DD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30DE7-D025-477F-BE4C-BB2E1E9A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0D47-844D-42CC-A540-AF357CE7ED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24121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58EE-8173-452C-B079-645455B86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046F0-2FEB-4956-BBA1-908A3EB3D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89245-F13B-48D9-90C8-017E9D2E5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C5C7-1CB6-4342-B116-7DA029DA9507}" type="datetimeFigureOut">
              <a:rPr lang="th-TH" smtClean="0"/>
              <a:t>30/06/65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5D9D1-CE75-487E-BB3A-6EFA8057D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E6AE6-5AC6-472B-8FF9-47C981725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0D47-844D-42CC-A540-AF357CE7ED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606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1FFCA-203C-4500-AFA5-984BAE221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70A0B-2EC3-4A7A-9F36-A89D5CB1C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AA7E0-AB26-4962-BB27-FD8CD62B8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2389A-23E0-4EB6-AA78-FACD4DE70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C5C7-1CB6-4342-B116-7DA029DA9507}" type="datetimeFigureOut">
              <a:rPr lang="th-TH" smtClean="0"/>
              <a:t>30/06/65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2FCB3-98D4-4BA9-92B2-EED53277C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B627D-5A9A-4774-B5F3-93F690EA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0D47-844D-42CC-A540-AF357CE7ED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3737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F735B-1F70-4C52-A477-B8DAFAAC6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F07D9-EB71-46AC-BA77-23561A0BE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7C645-362D-4541-A1EA-E8BBA3AB2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9220B6-D7AC-42E8-A5F0-BA6A923FB5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FC7B46-E390-409F-8494-3E96D65F2F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27C411-7487-4A92-B8B8-E7EA69500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C5C7-1CB6-4342-B116-7DA029DA9507}" type="datetimeFigureOut">
              <a:rPr lang="th-TH" smtClean="0"/>
              <a:t>30/06/65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2DFFE1-28DE-4272-BA47-8B2FF66EC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1ED24E-244B-4A2A-8F75-266206BF0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0D47-844D-42CC-A540-AF357CE7ED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978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18EB4-E13E-42BC-872C-742A69E32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6C64D-4FA0-4052-84C3-1F71A589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C5C7-1CB6-4342-B116-7DA029DA9507}" type="datetimeFigureOut">
              <a:rPr lang="th-TH" smtClean="0"/>
              <a:t>30/06/65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DE4729-4F1B-4B2B-A2E1-C03BBFF2C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D0AB8-CDA5-459A-AA35-E7079E6AE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0D47-844D-42CC-A540-AF357CE7ED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17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4D57BB-DA37-469F-9EAE-FAED621C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C5C7-1CB6-4342-B116-7DA029DA9507}" type="datetimeFigureOut">
              <a:rPr lang="th-TH" smtClean="0"/>
              <a:t>30/06/65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07B5C-110E-4295-B85E-7506AAB11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C7E9D-D675-42BE-8B44-9A70CC000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0D47-844D-42CC-A540-AF357CE7ED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8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55F10-C9D3-4119-ADE7-47CDC838F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D227D-5D08-4C74-9C8C-1768E7948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5CA69-0379-4E3E-9B43-259875C0A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141B6-00FA-4F31-A829-AFC50803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C5C7-1CB6-4342-B116-7DA029DA9507}" type="datetimeFigureOut">
              <a:rPr lang="th-TH" smtClean="0"/>
              <a:t>30/06/65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E34B1-1CB6-4785-8900-5FAD85972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2C5DB-345F-45A6-BFE6-1888CDF0D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0D47-844D-42CC-A540-AF357CE7ED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767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77F5F-6A68-4D93-88C9-6A33C1D23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36CCBC-5F45-40B5-92C8-81CDF06DE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31E5C-CC39-456C-BE3F-81BF5D734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ECD9E-793A-4EB7-BAA8-F864C9426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C5C7-1CB6-4342-B116-7DA029DA9507}" type="datetimeFigureOut">
              <a:rPr lang="th-TH" smtClean="0"/>
              <a:t>30/06/65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F3F96-4568-4F0F-A60D-473974FB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1B52B-E13C-4DF2-A4D9-AA16D3F8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0D47-844D-42CC-A540-AF357CE7ED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579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9ABE08-6F20-4A4C-9078-07B3CB06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DAE65-B6AD-4770-B10B-6A9BE4CF2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508C6-6314-40E0-A467-C455B3DA6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FC5C7-1CB6-4342-B116-7DA029DA9507}" type="datetimeFigureOut">
              <a:rPr lang="th-TH" smtClean="0"/>
              <a:t>30/06/65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3E207-CDEF-407F-B939-E202DE25D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EB6AF-3672-427C-B53D-6183DE517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A0D47-844D-42CC-A540-AF357CE7ED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271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17/06/relationships/model3d" Target="../media/model3d1.glb"/><Relationship Id="rId4" Type="http://schemas.openxmlformats.org/officeDocument/2006/relationships/hyperlink" Target="https://commons.wikimedia.org/wiki/File:A_Businessman_Holding_A_Thank_You_Sign.sv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A8B187E1-06C6-4784-BD8D-3EF9E1CB09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894" y="302280"/>
            <a:ext cx="4995746" cy="5122247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7BB9B-0AF0-486C-AA99-D03C4E98175B}"/>
              </a:ext>
            </a:extLst>
          </p:cNvPr>
          <p:cNvSpPr/>
          <p:nvPr/>
        </p:nvSpPr>
        <p:spPr>
          <a:xfrm>
            <a:off x="-11720" y="14358"/>
            <a:ext cx="8757514" cy="5122247"/>
          </a:xfrm>
          <a:custGeom>
            <a:avLst/>
            <a:gdLst>
              <a:gd name="connsiteX0" fmla="*/ 0 w 12192000"/>
              <a:gd name="connsiteY0" fmla="*/ 0 h 3675171"/>
              <a:gd name="connsiteX1" fmla="*/ 12192000 w 12192000"/>
              <a:gd name="connsiteY1" fmla="*/ 0 h 3675171"/>
              <a:gd name="connsiteX2" fmla="*/ 12192000 w 12192000"/>
              <a:gd name="connsiteY2" fmla="*/ 29783 h 3675171"/>
              <a:gd name="connsiteX3" fmla="*/ 12078535 w 12192000"/>
              <a:gd name="connsiteY3" fmla="*/ 24300 h 3675171"/>
              <a:gd name="connsiteX4" fmla="*/ 6330295 w 12192000"/>
              <a:gd name="connsiteY4" fmla="*/ 772790 h 3675171"/>
              <a:gd name="connsiteX5" fmla="*/ 152351 w 12192000"/>
              <a:gd name="connsiteY5" fmla="*/ 3555901 h 3675171"/>
              <a:gd name="connsiteX6" fmla="*/ 0 w 12192000"/>
              <a:gd name="connsiteY6" fmla="*/ 3675171 h 367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675171">
                <a:moveTo>
                  <a:pt x="0" y="0"/>
                </a:moveTo>
                <a:lnTo>
                  <a:pt x="12192000" y="0"/>
                </a:lnTo>
                <a:lnTo>
                  <a:pt x="12192000" y="29783"/>
                </a:lnTo>
                <a:lnTo>
                  <a:pt x="12078535" y="24300"/>
                </a:lnTo>
                <a:cubicBezTo>
                  <a:pt x="10446995" y="-32036"/>
                  <a:pt x="8439067" y="208946"/>
                  <a:pt x="6330295" y="772790"/>
                </a:cubicBezTo>
                <a:cubicBezTo>
                  <a:pt x="3769642" y="1457458"/>
                  <a:pt x="1575431" y="2480446"/>
                  <a:pt x="152351" y="3555901"/>
                </a:cubicBezTo>
                <a:lnTo>
                  <a:pt x="0" y="3675171"/>
                </a:lnTo>
                <a:close/>
              </a:path>
            </a:pathLst>
          </a:custGeom>
          <a:solidFill>
            <a:srgbClr val="C2D094"/>
          </a:solidFill>
          <a:ln>
            <a:noFill/>
          </a:ln>
          <a:effectLst>
            <a:outerShdw blurRad="622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412E1E7-FA8B-448F-A75F-6E1E102A1028}"/>
              </a:ext>
            </a:extLst>
          </p:cNvPr>
          <p:cNvSpPr/>
          <p:nvPr/>
        </p:nvSpPr>
        <p:spPr>
          <a:xfrm>
            <a:off x="-23440" y="11721"/>
            <a:ext cx="7687994" cy="3311491"/>
          </a:xfrm>
          <a:custGeom>
            <a:avLst/>
            <a:gdLst>
              <a:gd name="connsiteX0" fmla="*/ 0 w 12192000"/>
              <a:gd name="connsiteY0" fmla="*/ 0 h 3675171"/>
              <a:gd name="connsiteX1" fmla="*/ 12192000 w 12192000"/>
              <a:gd name="connsiteY1" fmla="*/ 0 h 3675171"/>
              <a:gd name="connsiteX2" fmla="*/ 12192000 w 12192000"/>
              <a:gd name="connsiteY2" fmla="*/ 29783 h 3675171"/>
              <a:gd name="connsiteX3" fmla="*/ 12078535 w 12192000"/>
              <a:gd name="connsiteY3" fmla="*/ 24300 h 3675171"/>
              <a:gd name="connsiteX4" fmla="*/ 6330295 w 12192000"/>
              <a:gd name="connsiteY4" fmla="*/ 772790 h 3675171"/>
              <a:gd name="connsiteX5" fmla="*/ 152351 w 12192000"/>
              <a:gd name="connsiteY5" fmla="*/ 3555901 h 3675171"/>
              <a:gd name="connsiteX6" fmla="*/ 0 w 12192000"/>
              <a:gd name="connsiteY6" fmla="*/ 3675171 h 367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675171">
                <a:moveTo>
                  <a:pt x="0" y="0"/>
                </a:moveTo>
                <a:lnTo>
                  <a:pt x="12192000" y="0"/>
                </a:lnTo>
                <a:lnTo>
                  <a:pt x="12192000" y="29783"/>
                </a:lnTo>
                <a:lnTo>
                  <a:pt x="12078535" y="24300"/>
                </a:lnTo>
                <a:cubicBezTo>
                  <a:pt x="10446995" y="-32036"/>
                  <a:pt x="8439067" y="208946"/>
                  <a:pt x="6330295" y="772790"/>
                </a:cubicBezTo>
                <a:cubicBezTo>
                  <a:pt x="3769642" y="1457458"/>
                  <a:pt x="1575431" y="2480446"/>
                  <a:pt x="152351" y="3555901"/>
                </a:cubicBezTo>
                <a:lnTo>
                  <a:pt x="0" y="3675171"/>
                </a:lnTo>
                <a:close/>
              </a:path>
            </a:pathLst>
          </a:custGeom>
          <a:gradFill flip="none" rotWithShape="1">
            <a:gsLst>
              <a:gs pos="0">
                <a:srgbClr val="B7AB79">
                  <a:tint val="66000"/>
                  <a:satMod val="160000"/>
                </a:srgbClr>
              </a:gs>
              <a:gs pos="50000">
                <a:srgbClr val="B7AB79">
                  <a:tint val="44500"/>
                  <a:satMod val="160000"/>
                </a:srgbClr>
              </a:gs>
              <a:gs pos="100000">
                <a:srgbClr val="B7AB7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622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3671CF-59FF-486C-87CA-3DFD5970591E}"/>
              </a:ext>
            </a:extLst>
          </p:cNvPr>
          <p:cNvSpPr/>
          <p:nvPr/>
        </p:nvSpPr>
        <p:spPr>
          <a:xfrm>
            <a:off x="6095999" y="5314274"/>
            <a:ext cx="5777133" cy="1485124"/>
          </a:xfrm>
          <a:prstGeom prst="rect">
            <a:avLst/>
          </a:prstGeom>
          <a:solidFill>
            <a:srgbClr val="BBC98F">
              <a:alpha val="5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200" b="1" dirty="0">
                <a:ln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วันศุกร์ที่ 1 กรกฎาคม 2565</a:t>
            </a:r>
          </a:p>
          <a:p>
            <a:pPr algn="ctr"/>
            <a:r>
              <a:rPr lang="th-TH" sz="2400" b="1" dirty="0">
                <a:ln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กลุ่มงานประกันสุขภาพ </a:t>
            </a:r>
          </a:p>
          <a:p>
            <a:pPr algn="ctr"/>
            <a:r>
              <a:rPr lang="th-TH" sz="2400" b="1" dirty="0">
                <a:ln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สำนักงานสาธารณสุขจังหวัดพระนครศรีอยุธยา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9CB0DB-C52B-6974-9D1F-33DDF12D1A64}"/>
              </a:ext>
            </a:extLst>
          </p:cNvPr>
          <p:cNvSpPr txBox="1"/>
          <p:nvPr/>
        </p:nvSpPr>
        <p:spPr>
          <a:xfrm>
            <a:off x="135415" y="302280"/>
            <a:ext cx="2357064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ln/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 กวป.</a:t>
            </a:r>
            <a:endParaRPr lang="th-TH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96CFF7-61E9-E74D-7FD2-1571BB52744F}"/>
              </a:ext>
            </a:extLst>
          </p:cNvPr>
          <p:cNvSpPr txBox="1"/>
          <p:nvPr/>
        </p:nvSpPr>
        <p:spPr>
          <a:xfrm>
            <a:off x="7326016" y="882636"/>
            <a:ext cx="336724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480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</a:t>
            </a:r>
          </a:p>
          <a:p>
            <a:pPr algn="ctr"/>
            <a:r>
              <a:rPr lang="th-TH" sz="480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การเงินการคลัง</a:t>
            </a:r>
          </a:p>
        </p:txBody>
      </p:sp>
      <p:pic>
        <p:nvPicPr>
          <p:cNvPr id="13" name="รูปภาพ 12" descr="เงินและหนังสือเดินทาง">
            <a:extLst>
              <a:ext uri="{FF2B5EF4-FFF2-40B4-BE49-F238E27FC236}">
                <a16:creationId xmlns:a16="http://schemas.microsoft.com/office/drawing/2014/main" id="{A27ECF35-5F60-9B3E-22C8-57C4BEDB23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70" y="2595153"/>
            <a:ext cx="3562278" cy="1898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437122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3531B3CF-C277-87EA-7514-2C5A19243227}"/>
              </a:ext>
            </a:extLst>
          </p:cNvPr>
          <p:cNvSpPr/>
          <p:nvPr/>
        </p:nvSpPr>
        <p:spPr>
          <a:xfrm>
            <a:off x="0" y="1"/>
            <a:ext cx="12191999" cy="12366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1DDC65-D7AC-46A4-98BB-15F8FA1EE990}"/>
              </a:ext>
            </a:extLst>
          </p:cNvPr>
          <p:cNvSpPr/>
          <p:nvPr/>
        </p:nvSpPr>
        <p:spPr>
          <a:xfrm>
            <a:off x="0" y="0"/>
            <a:ext cx="12191999" cy="1018903"/>
          </a:xfrm>
          <a:prstGeom prst="rect">
            <a:avLst/>
          </a:prstGeom>
          <a:solidFill>
            <a:srgbClr val="BBC9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ระยะเวลาถัวเฉลี่ยในการชำระหนี้สิน</a:t>
            </a:r>
          </a:p>
          <a:p>
            <a:pPr algn="ctr"/>
            <a:r>
              <a:rPr lang="th-TH" sz="3600" b="1" u="sng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เดือนพฤษภาคม 2565</a:t>
            </a:r>
            <a:endParaRPr lang="en-US" b="1" u="sng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3697539-7C7C-EB80-AF88-C13BD7CFA303}"/>
              </a:ext>
            </a:extLst>
          </p:cNvPr>
          <p:cNvSpPr/>
          <p:nvPr/>
        </p:nvSpPr>
        <p:spPr>
          <a:xfrm>
            <a:off x="1" y="6539194"/>
            <a:ext cx="12192000" cy="318805"/>
          </a:xfrm>
          <a:prstGeom prst="rect">
            <a:avLst/>
          </a:prstGeom>
          <a:solidFill>
            <a:srgbClr val="C2D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400" b="1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แหล่งข้อมูลจากเว็บไซต์กองเศรษฐกิจสุขภาพฯ สป.สธ. </a:t>
            </a:r>
          </a:p>
        </p:txBody>
      </p:sp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000638F7-4D60-9881-4BD2-6F7BF6FC1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765496"/>
              </p:ext>
            </p:extLst>
          </p:nvPr>
        </p:nvGraphicFramePr>
        <p:xfrm>
          <a:off x="1526798" y="1058378"/>
          <a:ext cx="9026552" cy="5415455"/>
        </p:xfrm>
        <a:graphic>
          <a:graphicData uri="http://schemas.openxmlformats.org/drawingml/2006/table">
            <a:tbl>
              <a:tblPr/>
              <a:tblGrid>
                <a:gridCol w="2745577">
                  <a:extLst>
                    <a:ext uri="{9D8B030D-6E8A-4147-A177-3AD203B41FA5}">
                      <a16:colId xmlns:a16="http://schemas.microsoft.com/office/drawing/2014/main" val="831653065"/>
                    </a:ext>
                  </a:extLst>
                </a:gridCol>
                <a:gridCol w="1567995">
                  <a:extLst>
                    <a:ext uri="{9D8B030D-6E8A-4147-A177-3AD203B41FA5}">
                      <a16:colId xmlns:a16="http://schemas.microsoft.com/office/drawing/2014/main" val="1001092333"/>
                    </a:ext>
                  </a:extLst>
                </a:gridCol>
                <a:gridCol w="1455609">
                  <a:extLst>
                    <a:ext uri="{9D8B030D-6E8A-4147-A177-3AD203B41FA5}">
                      <a16:colId xmlns:a16="http://schemas.microsoft.com/office/drawing/2014/main" val="507521683"/>
                    </a:ext>
                  </a:extLst>
                </a:gridCol>
                <a:gridCol w="1517740">
                  <a:extLst>
                    <a:ext uri="{9D8B030D-6E8A-4147-A177-3AD203B41FA5}">
                      <a16:colId xmlns:a16="http://schemas.microsoft.com/office/drawing/2014/main" val="3484937981"/>
                    </a:ext>
                  </a:extLst>
                </a:gridCol>
                <a:gridCol w="1739631">
                  <a:extLst>
                    <a:ext uri="{9D8B030D-6E8A-4147-A177-3AD203B41FA5}">
                      <a16:colId xmlns:a16="http://schemas.microsoft.com/office/drawing/2014/main" val="676217724"/>
                    </a:ext>
                  </a:extLst>
                </a:gridCol>
              </a:tblGrid>
              <a:tr h="84244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ระยะเวลาถัวเฉลี่ยในการชำระหนี้สิน (วัน)</a:t>
                      </a:r>
                    </a:p>
                  </a:txBody>
                  <a:tcPr marL="7388" marR="7388" marT="73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G1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ค่าจ้าง/ค่าตอบแทนค้างจ่าย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(ไม่เกิน 30 วัน)</a:t>
                      </a:r>
                    </a:p>
                  </a:txBody>
                  <a:tcPr marL="7388" marR="7388" marT="73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G2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ค่าสาธารณูปโภคค้างจ่าย </a:t>
                      </a:r>
                    </a:p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(ไม่เกิน 30 วัน)</a:t>
                      </a:r>
                    </a:p>
                  </a:txBody>
                  <a:tcPr marL="7388" marR="7388" marT="73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G3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เจ้าหนี้การค้า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(ไม่เกิน 90 วัน)</a:t>
                      </a:r>
                    </a:p>
                  </a:txBody>
                  <a:tcPr marL="7388" marR="7388" marT="73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G4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เจ้าหนี้ค่ารักษาพยาบาลตามจ่าย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(ไม่เกิน 90 วัน)</a:t>
                      </a:r>
                    </a:p>
                  </a:txBody>
                  <a:tcPr marL="7388" marR="7388" marT="73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208837"/>
                  </a:ext>
                </a:extLst>
              </a:tr>
              <a:tr h="2858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พระนครศรีอยุธยา,รพศ.</a:t>
                      </a:r>
                    </a:p>
                  </a:txBody>
                  <a:tcPr marL="36000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149704"/>
                  </a:ext>
                </a:extLst>
              </a:tr>
              <a:tr h="2858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เสนา,รพท.</a:t>
                      </a:r>
                    </a:p>
                  </a:txBody>
                  <a:tcPr marL="36000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196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214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128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5339109"/>
                  </a:ext>
                </a:extLst>
              </a:tr>
              <a:tr h="2858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ท่าเรือ,รพช.</a:t>
                      </a:r>
                    </a:p>
                  </a:txBody>
                  <a:tcPr marL="36000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76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237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211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115516"/>
                  </a:ext>
                </a:extLst>
              </a:tr>
              <a:tr h="2858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สมเด็จพระสังฆราช,รพช.</a:t>
                      </a:r>
                    </a:p>
                  </a:txBody>
                  <a:tcPr marL="36000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195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324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7433486"/>
                  </a:ext>
                </a:extLst>
              </a:tr>
              <a:tr h="2858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บางไทร,รพช.</a:t>
                      </a:r>
                    </a:p>
                  </a:txBody>
                  <a:tcPr marL="36000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76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178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483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215861"/>
                  </a:ext>
                </a:extLst>
              </a:tr>
              <a:tr h="2858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บางบาล,รพช.</a:t>
                      </a:r>
                    </a:p>
                  </a:txBody>
                  <a:tcPr marL="36000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73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290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609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9637128"/>
                  </a:ext>
                </a:extLst>
              </a:tr>
              <a:tr h="2858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บางปะอิน,รพช.</a:t>
                      </a:r>
                    </a:p>
                  </a:txBody>
                  <a:tcPr marL="36000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120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769674"/>
                  </a:ext>
                </a:extLst>
              </a:tr>
              <a:tr h="2858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บางปะหัน,รพช.</a:t>
                      </a:r>
                    </a:p>
                  </a:txBody>
                  <a:tcPr marL="36000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148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328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201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368328"/>
                  </a:ext>
                </a:extLst>
              </a:tr>
              <a:tr h="2858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ผักไห่,รพช.</a:t>
                      </a:r>
                    </a:p>
                  </a:txBody>
                  <a:tcPr marL="36000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286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96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328479"/>
                  </a:ext>
                </a:extLst>
              </a:tr>
              <a:tr h="2858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ภาชี,รพช.</a:t>
                      </a:r>
                    </a:p>
                  </a:txBody>
                  <a:tcPr marL="36000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231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239832"/>
                  </a:ext>
                </a:extLst>
              </a:tr>
              <a:tr h="2858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ลาดบัวหลวง,รพช.</a:t>
                      </a:r>
                    </a:p>
                  </a:txBody>
                  <a:tcPr marL="36000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122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144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469428"/>
                  </a:ext>
                </a:extLst>
              </a:tr>
              <a:tr h="2858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วังน้อย,รพช.</a:t>
                      </a:r>
                    </a:p>
                  </a:txBody>
                  <a:tcPr marL="36000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154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288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192365"/>
                  </a:ext>
                </a:extLst>
              </a:tr>
              <a:tr h="2858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บางซ้าย,รพช.</a:t>
                      </a:r>
                    </a:p>
                  </a:txBody>
                  <a:tcPr marL="36000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224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375033"/>
                  </a:ext>
                </a:extLst>
              </a:tr>
              <a:tr h="2858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อุทัย,รพช.</a:t>
                      </a:r>
                    </a:p>
                  </a:txBody>
                  <a:tcPr marL="36000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116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48787"/>
                  </a:ext>
                </a:extLst>
              </a:tr>
              <a:tr h="2858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มหาราช,รพช.</a:t>
                      </a:r>
                    </a:p>
                  </a:txBody>
                  <a:tcPr marL="36000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239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397357"/>
                  </a:ext>
                </a:extLst>
              </a:tr>
              <a:tr h="28581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บ้านแพรก,รพช.</a:t>
                      </a:r>
                    </a:p>
                  </a:txBody>
                  <a:tcPr marL="36000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108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</a:p>
                  </a:txBody>
                  <a:tcPr marL="7388" marR="7388" marT="73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474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403556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75CF44-B878-5E1C-D0E7-5EEEC260F764}"/>
              </a:ext>
            </a:extLst>
          </p:cNvPr>
          <p:cNvSpPr/>
          <p:nvPr/>
        </p:nvSpPr>
        <p:spPr>
          <a:xfrm>
            <a:off x="4096508" y="2005030"/>
            <a:ext cx="3852471" cy="2761841"/>
          </a:xfrm>
          <a:prstGeom prst="rect">
            <a:avLst/>
          </a:prstGeom>
          <a:solidFill>
            <a:srgbClr val="F6C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421E6C-122B-1F72-6C74-F12546C31ED7}"/>
              </a:ext>
            </a:extLst>
          </p:cNvPr>
          <p:cNvSpPr/>
          <p:nvPr/>
        </p:nvSpPr>
        <p:spPr>
          <a:xfrm>
            <a:off x="1" y="1884899"/>
            <a:ext cx="3975355" cy="2852149"/>
          </a:xfrm>
          <a:prstGeom prst="rect">
            <a:avLst/>
          </a:prstGeom>
          <a:solidFill>
            <a:srgbClr val="B1BB8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6C9AED-C2C7-1406-24AD-82530503AF15}"/>
              </a:ext>
            </a:extLst>
          </p:cNvPr>
          <p:cNvSpPr/>
          <p:nvPr/>
        </p:nvSpPr>
        <p:spPr>
          <a:xfrm>
            <a:off x="404734" y="58397"/>
            <a:ext cx="11787266" cy="418979"/>
          </a:xfrm>
          <a:prstGeom prst="rect">
            <a:avLst/>
          </a:prstGeom>
          <a:solidFill>
            <a:srgbClr val="92A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3953E-6F78-6FC3-FEF5-2C76CF291DF9}"/>
              </a:ext>
            </a:extLst>
          </p:cNvPr>
          <p:cNvSpPr txBox="1"/>
          <p:nvPr/>
        </p:nvSpPr>
        <p:spPr>
          <a:xfrm>
            <a:off x="1057164" y="150059"/>
            <a:ext cx="10482406" cy="6486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tIns="10800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i="1" u="sng" dirty="0">
                <a:solidFill>
                  <a:srgbClr val="FF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ข้อเสนอ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กลุ่ม รพช.จำแนกตาม </a:t>
            </a:r>
            <a:r>
              <a:rPr lang="en-US" sz="32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ash Ratio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และเงินบำรุงคงเหลือหลังหักหนี้แล้ว (พค.65)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FEDF6B-7621-9A15-C3A2-D9B7571A9219}"/>
              </a:ext>
            </a:extLst>
          </p:cNvPr>
          <p:cNvSpPr txBox="1"/>
          <p:nvPr/>
        </p:nvSpPr>
        <p:spPr>
          <a:xfrm>
            <a:off x="52459" y="1200185"/>
            <a:ext cx="3922897" cy="1037716"/>
          </a:xfrm>
          <a:prstGeom prst="rect">
            <a:avLst/>
          </a:prstGeom>
          <a:solidFill>
            <a:srgbClr val="92AA89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tIns="360000" bIns="18000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Cash &gt;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Cambria Math" panose="02040503050406030204" pitchFamily="18" charset="0"/>
                <a:cs typeface="TH SarabunPSK" panose="020B0500040200020003" pitchFamily="34" charset="-34"/>
              </a:rPr>
              <a:t> 1-2 </a:t>
            </a:r>
            <a:endParaRPr kumimoji="0" lang="th-TH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5CD3B9-F9AE-7145-D73A-0EC4942FB409}"/>
              </a:ext>
            </a:extLst>
          </p:cNvPr>
          <p:cNvSpPr/>
          <p:nvPr/>
        </p:nvSpPr>
        <p:spPr>
          <a:xfrm>
            <a:off x="8032321" y="1998966"/>
            <a:ext cx="4052341" cy="2767905"/>
          </a:xfrm>
          <a:prstGeom prst="rect">
            <a:avLst/>
          </a:prstGeom>
          <a:solidFill>
            <a:srgbClr val="A3B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94EE13-F497-F602-3695-949B25AF749C}"/>
              </a:ext>
            </a:extLst>
          </p:cNvPr>
          <p:cNvSpPr txBox="1"/>
          <p:nvPr/>
        </p:nvSpPr>
        <p:spPr>
          <a:xfrm>
            <a:off x="670610" y="2428306"/>
            <a:ext cx="2571093" cy="168994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tIns="3600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รพ.บ้านแพรก</a:t>
            </a:r>
          </a:p>
          <a:p>
            <a:pPr marL="179388" marR="0" lvl="0" indent="-1793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รพ.บางบาล</a:t>
            </a:r>
          </a:p>
          <a:p>
            <a:pPr marL="179388" marR="0" lvl="0" indent="-1793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รพ.บางปะหัน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654731-B57D-5BCE-1F74-D7014B11B7D8}"/>
              </a:ext>
            </a:extLst>
          </p:cNvPr>
          <p:cNvSpPr txBox="1"/>
          <p:nvPr/>
        </p:nvSpPr>
        <p:spPr>
          <a:xfrm>
            <a:off x="4810453" y="2510887"/>
            <a:ext cx="2571093" cy="179067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tIns="3600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รพ.บางปะอิน</a:t>
            </a:r>
            <a:endParaRPr lang="th-TH" sz="2400" b="1" dirty="0">
              <a:solidFill>
                <a:prstClr val="black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รพ.วังน้อย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รพ.สมเด็จฯ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รพ.อุทัย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2122E9-AFCE-BD9D-42F2-1BEE8D83F5D7}"/>
              </a:ext>
            </a:extLst>
          </p:cNvPr>
          <p:cNvSpPr txBox="1"/>
          <p:nvPr/>
        </p:nvSpPr>
        <p:spPr>
          <a:xfrm>
            <a:off x="8340797" y="2511132"/>
            <a:ext cx="3454750" cy="168994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tIns="3600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รพ.ผักไห่ /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รพ.ภาชี/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รพ.ลาดบัวหลวง</a:t>
            </a:r>
          </a:p>
          <a:p>
            <a:pPr marL="179388" marR="0" lvl="0" indent="-1793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รพ.ท่าเรือ/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รพ.บางไทร</a:t>
            </a:r>
          </a:p>
          <a:p>
            <a:pPr marL="179388" marR="0" lvl="0" indent="-1793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รพ.มหาราช/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รพ.บางซ้าย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22AEDD-63D7-25BF-DB95-3CA374D9AD6E}"/>
              </a:ext>
            </a:extLst>
          </p:cNvPr>
          <p:cNvSpPr txBox="1"/>
          <p:nvPr/>
        </p:nvSpPr>
        <p:spPr>
          <a:xfrm>
            <a:off x="4096508" y="1169161"/>
            <a:ext cx="7988154" cy="574961"/>
          </a:xfrm>
          <a:prstGeom prst="rect">
            <a:avLst/>
          </a:prstGeom>
          <a:solidFill>
            <a:srgbClr val="92AA89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tIns="3600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Cash &gt;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mbria Math" panose="02040503050406030204" pitchFamily="18" charset="0"/>
                <a:cs typeface="TH SarabunPSK" panose="020B0500040200020003" pitchFamily="34" charset="-34"/>
              </a:rPr>
              <a:t> 2 </a:t>
            </a: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9962FA-3C4B-6B8F-3E8C-9713F7C7507E}"/>
              </a:ext>
            </a:extLst>
          </p:cNvPr>
          <p:cNvSpPr txBox="1"/>
          <p:nvPr/>
        </p:nvSpPr>
        <p:spPr>
          <a:xfrm>
            <a:off x="4225112" y="1830218"/>
            <a:ext cx="3474111" cy="4518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tIns="3600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เงินบำรุงคงเหลือหักหนี้แล้ว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&gt; 100 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ลบ.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FA048-B84C-CCEC-CC24-6E86D6C15808}"/>
              </a:ext>
            </a:extLst>
          </p:cNvPr>
          <p:cNvSpPr txBox="1"/>
          <p:nvPr/>
        </p:nvSpPr>
        <p:spPr>
          <a:xfrm>
            <a:off x="8214610" y="1818072"/>
            <a:ext cx="3580937" cy="4518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tIns="3600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เงินบำรุงคงเหลือหักหนี้แล้ว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&lt; 100 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ลบ.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F8D2A6-9CC6-70A9-6C4F-513FA57B1262}"/>
              </a:ext>
            </a:extLst>
          </p:cNvPr>
          <p:cNvSpPr/>
          <p:nvPr/>
        </p:nvSpPr>
        <p:spPr>
          <a:xfrm>
            <a:off x="1" y="4852969"/>
            <a:ext cx="3975355" cy="1887126"/>
          </a:xfrm>
          <a:prstGeom prst="rect">
            <a:avLst/>
          </a:prstGeom>
          <a:solidFill>
            <a:srgbClr val="B1BB8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1A301-43C7-3A94-1333-3AF76D8E1F9B}"/>
              </a:ext>
            </a:extLst>
          </p:cNvPr>
          <p:cNvSpPr/>
          <p:nvPr/>
        </p:nvSpPr>
        <p:spPr>
          <a:xfrm>
            <a:off x="4096509" y="4852969"/>
            <a:ext cx="3852470" cy="1887126"/>
          </a:xfrm>
          <a:prstGeom prst="rect">
            <a:avLst/>
          </a:prstGeom>
          <a:solidFill>
            <a:srgbClr val="F6C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E15D03-203E-A089-E5B9-834B2B72E093}"/>
              </a:ext>
            </a:extLst>
          </p:cNvPr>
          <p:cNvSpPr/>
          <p:nvPr/>
        </p:nvSpPr>
        <p:spPr>
          <a:xfrm>
            <a:off x="8055142" y="4859033"/>
            <a:ext cx="3961116" cy="1867161"/>
          </a:xfrm>
          <a:prstGeom prst="rect">
            <a:avLst/>
          </a:prstGeom>
          <a:solidFill>
            <a:srgbClr val="A3B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24AD67-0F95-7376-B1B0-1888785DD314}"/>
              </a:ext>
            </a:extLst>
          </p:cNvPr>
          <p:cNvSpPr txBox="1"/>
          <p:nvPr/>
        </p:nvSpPr>
        <p:spPr>
          <a:xfrm>
            <a:off x="238462" y="5026121"/>
            <a:ext cx="3435390" cy="82118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tIns="3600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ขอสนับสนุน พัฒนา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E M S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ภาพรวม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ทำแผนลงทุน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C4DD81-2680-9AF3-1293-16C9C1567468}"/>
              </a:ext>
            </a:extLst>
          </p:cNvPr>
          <p:cNvSpPr txBox="1"/>
          <p:nvPr/>
        </p:nvSpPr>
        <p:spPr>
          <a:xfrm>
            <a:off x="4288457" y="5026121"/>
            <a:ext cx="3435390" cy="155984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tIns="3600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พัฒนา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E M S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มีศักยภาพช่วยเหลือหน่วยบริการ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ภาพรวม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ทำแผนลงทุน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5881BC-06CF-B838-765D-E6EB3B4D995A}"/>
              </a:ext>
            </a:extLst>
          </p:cNvPr>
          <p:cNvSpPr txBox="1"/>
          <p:nvPr/>
        </p:nvSpPr>
        <p:spPr>
          <a:xfrm>
            <a:off x="8340797" y="5061992"/>
            <a:ext cx="3435390" cy="119051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tIns="3600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พัฒนา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E M S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ภาพรวม ยกเว้น ท่าเรือ (กำลังก่อสร้าง)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ทำแผนลงทุน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9105317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3531B3CF-C277-87EA-7514-2C5A19243227}"/>
              </a:ext>
            </a:extLst>
          </p:cNvPr>
          <p:cNvSpPr/>
          <p:nvPr/>
        </p:nvSpPr>
        <p:spPr>
          <a:xfrm>
            <a:off x="0" y="1"/>
            <a:ext cx="12191999" cy="12366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1DDC65-D7AC-46A4-98BB-15F8FA1EE990}"/>
              </a:ext>
            </a:extLst>
          </p:cNvPr>
          <p:cNvSpPr/>
          <p:nvPr/>
        </p:nvSpPr>
        <p:spPr>
          <a:xfrm>
            <a:off x="0" y="0"/>
            <a:ext cx="12191999" cy="1018903"/>
          </a:xfrm>
          <a:prstGeom prst="rect">
            <a:avLst/>
          </a:prstGeom>
          <a:solidFill>
            <a:srgbClr val="BBC9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u="sng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3697539-7C7C-EB80-AF88-C13BD7CFA303}"/>
              </a:ext>
            </a:extLst>
          </p:cNvPr>
          <p:cNvSpPr/>
          <p:nvPr/>
        </p:nvSpPr>
        <p:spPr>
          <a:xfrm>
            <a:off x="1" y="6539194"/>
            <a:ext cx="12192000" cy="318805"/>
          </a:xfrm>
          <a:prstGeom prst="rect">
            <a:avLst/>
          </a:prstGeom>
          <a:solidFill>
            <a:srgbClr val="C2D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400" b="1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แหล่งข้อมูลจากเว็บไซต์กองเศรษฐกิจสุขภาพฯ สป.สธ.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4301"/>
            <a:ext cx="12192000" cy="69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162569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dmin – งานการเงิน การคลังและพัสดุ">
            <a:extLst>
              <a:ext uri="{FF2B5EF4-FFF2-40B4-BE49-F238E27FC236}">
                <a16:creationId xmlns:a16="http://schemas.microsoft.com/office/drawing/2014/main" id="{0360EA9B-29A2-4EB9-AEE1-01CF4FB22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46" y="2270663"/>
            <a:ext cx="3513661" cy="239527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7BB9B-0AF0-486C-AA99-D03C4E98175B}"/>
              </a:ext>
            </a:extLst>
          </p:cNvPr>
          <p:cNvSpPr/>
          <p:nvPr/>
        </p:nvSpPr>
        <p:spPr>
          <a:xfrm>
            <a:off x="-11720" y="14358"/>
            <a:ext cx="8757514" cy="5122247"/>
          </a:xfrm>
          <a:custGeom>
            <a:avLst/>
            <a:gdLst>
              <a:gd name="connsiteX0" fmla="*/ 0 w 12192000"/>
              <a:gd name="connsiteY0" fmla="*/ 0 h 3675171"/>
              <a:gd name="connsiteX1" fmla="*/ 12192000 w 12192000"/>
              <a:gd name="connsiteY1" fmla="*/ 0 h 3675171"/>
              <a:gd name="connsiteX2" fmla="*/ 12192000 w 12192000"/>
              <a:gd name="connsiteY2" fmla="*/ 29783 h 3675171"/>
              <a:gd name="connsiteX3" fmla="*/ 12078535 w 12192000"/>
              <a:gd name="connsiteY3" fmla="*/ 24300 h 3675171"/>
              <a:gd name="connsiteX4" fmla="*/ 6330295 w 12192000"/>
              <a:gd name="connsiteY4" fmla="*/ 772790 h 3675171"/>
              <a:gd name="connsiteX5" fmla="*/ 152351 w 12192000"/>
              <a:gd name="connsiteY5" fmla="*/ 3555901 h 3675171"/>
              <a:gd name="connsiteX6" fmla="*/ 0 w 12192000"/>
              <a:gd name="connsiteY6" fmla="*/ 3675171 h 367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675171">
                <a:moveTo>
                  <a:pt x="0" y="0"/>
                </a:moveTo>
                <a:lnTo>
                  <a:pt x="12192000" y="0"/>
                </a:lnTo>
                <a:lnTo>
                  <a:pt x="12192000" y="29783"/>
                </a:lnTo>
                <a:lnTo>
                  <a:pt x="12078535" y="24300"/>
                </a:lnTo>
                <a:cubicBezTo>
                  <a:pt x="10446995" y="-32036"/>
                  <a:pt x="8439067" y="208946"/>
                  <a:pt x="6330295" y="772790"/>
                </a:cubicBezTo>
                <a:cubicBezTo>
                  <a:pt x="3769642" y="1457458"/>
                  <a:pt x="1575431" y="2480446"/>
                  <a:pt x="152351" y="3555901"/>
                </a:cubicBezTo>
                <a:lnTo>
                  <a:pt x="0" y="367517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622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412E1E7-FA8B-448F-A75F-6E1E102A1028}"/>
              </a:ext>
            </a:extLst>
          </p:cNvPr>
          <p:cNvSpPr/>
          <p:nvPr/>
        </p:nvSpPr>
        <p:spPr>
          <a:xfrm>
            <a:off x="-23440" y="11721"/>
            <a:ext cx="7687994" cy="3311491"/>
          </a:xfrm>
          <a:custGeom>
            <a:avLst/>
            <a:gdLst>
              <a:gd name="connsiteX0" fmla="*/ 0 w 12192000"/>
              <a:gd name="connsiteY0" fmla="*/ 0 h 3675171"/>
              <a:gd name="connsiteX1" fmla="*/ 12192000 w 12192000"/>
              <a:gd name="connsiteY1" fmla="*/ 0 h 3675171"/>
              <a:gd name="connsiteX2" fmla="*/ 12192000 w 12192000"/>
              <a:gd name="connsiteY2" fmla="*/ 29783 h 3675171"/>
              <a:gd name="connsiteX3" fmla="*/ 12078535 w 12192000"/>
              <a:gd name="connsiteY3" fmla="*/ 24300 h 3675171"/>
              <a:gd name="connsiteX4" fmla="*/ 6330295 w 12192000"/>
              <a:gd name="connsiteY4" fmla="*/ 772790 h 3675171"/>
              <a:gd name="connsiteX5" fmla="*/ 152351 w 12192000"/>
              <a:gd name="connsiteY5" fmla="*/ 3555901 h 3675171"/>
              <a:gd name="connsiteX6" fmla="*/ 0 w 12192000"/>
              <a:gd name="connsiteY6" fmla="*/ 3675171 h 367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675171">
                <a:moveTo>
                  <a:pt x="0" y="0"/>
                </a:moveTo>
                <a:lnTo>
                  <a:pt x="12192000" y="0"/>
                </a:lnTo>
                <a:lnTo>
                  <a:pt x="12192000" y="29783"/>
                </a:lnTo>
                <a:lnTo>
                  <a:pt x="12078535" y="24300"/>
                </a:lnTo>
                <a:cubicBezTo>
                  <a:pt x="10446995" y="-32036"/>
                  <a:pt x="8439067" y="208946"/>
                  <a:pt x="6330295" y="772790"/>
                </a:cubicBezTo>
                <a:cubicBezTo>
                  <a:pt x="3769642" y="1457458"/>
                  <a:pt x="1575431" y="2480446"/>
                  <a:pt x="152351" y="3555901"/>
                </a:cubicBezTo>
                <a:lnTo>
                  <a:pt x="0" y="3675171"/>
                </a:lnTo>
                <a:close/>
              </a:path>
            </a:pathLst>
          </a:custGeom>
          <a:solidFill>
            <a:srgbClr val="99FF99"/>
          </a:solidFill>
          <a:ln>
            <a:noFill/>
          </a:ln>
          <a:effectLst>
            <a:outerShdw blurRad="622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3671CF-59FF-486C-87CA-3DFD5970591E}"/>
              </a:ext>
            </a:extLst>
          </p:cNvPr>
          <p:cNvSpPr/>
          <p:nvPr/>
        </p:nvSpPr>
        <p:spPr>
          <a:xfrm>
            <a:off x="6013326" y="2918750"/>
            <a:ext cx="5777133" cy="1485124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200" b="1" dirty="0">
                <a:ln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เปรียบเทียบประมาณการ </a:t>
            </a:r>
            <a:r>
              <a:rPr lang="en-US" sz="3200" b="1" dirty="0">
                <a:ln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IP </a:t>
            </a:r>
            <a:r>
              <a:rPr lang="th-TH" sz="3200" b="1" dirty="0">
                <a:ln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/ผลงาน </a:t>
            </a:r>
            <a:r>
              <a:rPr lang="en-US" sz="3200" b="1" dirty="0">
                <a:ln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IP</a:t>
            </a:r>
            <a:r>
              <a:rPr lang="th-TH" sz="3200" b="1" dirty="0">
                <a:ln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 </a:t>
            </a:r>
            <a:r>
              <a:rPr lang="en-US" sz="3200" b="1" dirty="0" err="1">
                <a:ln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Covid</a:t>
            </a:r>
            <a:endParaRPr lang="th-TH" sz="3200" b="1" dirty="0">
              <a:ln/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>
                <a:ln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สรุปเงินที่ได้รับโอนจาก สปสช.</a:t>
            </a:r>
          </a:p>
          <a:p>
            <a:pPr algn="ctr"/>
            <a:r>
              <a:rPr lang="th-TH" sz="3200" b="1" dirty="0">
                <a:ln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สรุปเงินที่ได้รับโอนจาก สปสช. รพ.สต</a:t>
            </a:r>
          </a:p>
        </p:txBody>
      </p:sp>
    </p:spTree>
    <p:extLst>
      <p:ext uri="{BB962C8B-B14F-4D97-AF65-F5344CB8AC3E}">
        <p14:creationId xmlns:p14="http://schemas.microsoft.com/office/powerpoint/2010/main" val="570062505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658C3D4-3017-E45A-DAD8-EADFC6A65E9F}"/>
              </a:ext>
            </a:extLst>
          </p:cNvPr>
          <p:cNvSpPr/>
          <p:nvPr/>
        </p:nvSpPr>
        <p:spPr>
          <a:xfrm>
            <a:off x="1" y="6539194"/>
            <a:ext cx="12192000" cy="318805"/>
          </a:xfrm>
          <a:prstGeom prst="rect">
            <a:avLst/>
          </a:prstGeom>
          <a:solidFill>
            <a:srgbClr val="C2D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1DDC65-D7AC-46A4-98BB-15F8FA1EE990}"/>
              </a:ext>
            </a:extLst>
          </p:cNvPr>
          <p:cNvSpPr/>
          <p:nvPr/>
        </p:nvSpPr>
        <p:spPr>
          <a:xfrm>
            <a:off x="190006" y="87610"/>
            <a:ext cx="7952940" cy="692861"/>
          </a:xfrm>
          <a:prstGeom prst="rect">
            <a:avLst/>
          </a:prstGeom>
          <a:solidFill>
            <a:srgbClr val="BBC9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เปรียบเทียบประมาณการรายรับ</a:t>
            </a:r>
            <a:r>
              <a:rPr lang="en-US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IP </a:t>
            </a:r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/ผลงาน </a:t>
            </a:r>
            <a:r>
              <a:rPr lang="en-US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/ผลงาน </a:t>
            </a:r>
            <a:r>
              <a:rPr lang="en-US" sz="32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Covid</a:t>
            </a:r>
            <a:endParaRPr lang="en-US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AB195416-FA5F-4D09-8C68-EED9ACAF368F}"/>
              </a:ext>
            </a:extLst>
          </p:cNvPr>
          <p:cNvSpPr txBox="1"/>
          <p:nvPr/>
        </p:nvSpPr>
        <p:spPr>
          <a:xfrm>
            <a:off x="8155684" y="203207"/>
            <a:ext cx="260826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fontAlgn="b"/>
            <a:r>
              <a:rPr lang="th-TH" sz="2400" i="0" u="none" strike="noStrike" dirty="0">
                <a:solidFill>
                  <a:srgbClr val="C00000"/>
                </a:solidFill>
                <a:effectLst/>
                <a:latin typeface="TH SarabunPSK" pitchFamily="34" charset="-34"/>
                <a:cs typeface="TH SarabunPSK" pitchFamily="34" charset="-34"/>
              </a:rPr>
              <a:t>ข้อมูล ณ วันที่</a:t>
            </a:r>
            <a:r>
              <a:rPr lang="en-US" sz="2400" i="0" u="none" strike="noStrike" baseline="0" dirty="0">
                <a:solidFill>
                  <a:srgbClr val="C00000"/>
                </a:solidFill>
                <a:effectLst/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sz="2400" i="0" u="none" strike="noStrike" dirty="0">
                <a:solidFill>
                  <a:srgbClr val="C00000"/>
                </a:solidFill>
                <a:effectLst/>
                <a:latin typeface="TH SarabunPSK" pitchFamily="34" charset="-34"/>
                <a:cs typeface="TH SarabunPSK" pitchFamily="34" charset="-34"/>
              </a:rPr>
              <a:t>27/06/2565</a:t>
            </a:r>
          </a:p>
        </p:txBody>
      </p:sp>
      <p:pic>
        <p:nvPicPr>
          <p:cNvPr id="11" name="Picture 10" descr="A group of roses&#10;&#10;Description automatically generated with medium confidence">
            <a:extLst>
              <a:ext uri="{FF2B5EF4-FFF2-40B4-BE49-F238E27FC236}">
                <a16:creationId xmlns:a16="http://schemas.microsoft.com/office/drawing/2014/main" id="{3F6DA147-2202-4492-B320-661CF38193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55" y="45783"/>
            <a:ext cx="1542965" cy="776514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2724B909-3D7E-3858-280D-C39F4C9EF341}"/>
              </a:ext>
            </a:extLst>
          </p:cNvPr>
          <p:cNvSpPr/>
          <p:nvPr/>
        </p:nvSpPr>
        <p:spPr>
          <a:xfrm>
            <a:off x="8298872" y="6542545"/>
            <a:ext cx="3583414" cy="2985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แหล่งที่มา </a:t>
            </a:r>
            <a:r>
              <a:rPr lang="en-US" sz="1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NHSO Budget</a:t>
            </a:r>
            <a:endParaRPr lang="th-TH" sz="14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5633639"/>
              </p:ext>
            </p:extLst>
          </p:nvPr>
        </p:nvGraphicFramePr>
        <p:xfrm>
          <a:off x="697832" y="1263316"/>
          <a:ext cx="10202779" cy="5234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2105526" y="2382252"/>
            <a:ext cx="1660358" cy="60157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/>
              <a:t>รพศ.</a:t>
            </a:r>
          </a:p>
        </p:txBody>
      </p:sp>
    </p:spTree>
    <p:extLst>
      <p:ext uri="{BB962C8B-B14F-4D97-AF65-F5344CB8AC3E}">
        <p14:creationId xmlns:p14="http://schemas.microsoft.com/office/powerpoint/2010/main" val="2193192737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658C3D4-3017-E45A-DAD8-EADFC6A65E9F}"/>
              </a:ext>
            </a:extLst>
          </p:cNvPr>
          <p:cNvSpPr/>
          <p:nvPr/>
        </p:nvSpPr>
        <p:spPr>
          <a:xfrm>
            <a:off x="1" y="6539194"/>
            <a:ext cx="12192000" cy="318805"/>
          </a:xfrm>
          <a:prstGeom prst="rect">
            <a:avLst/>
          </a:prstGeom>
          <a:solidFill>
            <a:srgbClr val="C2D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AB195416-FA5F-4D09-8C68-EED9ACAF368F}"/>
              </a:ext>
            </a:extLst>
          </p:cNvPr>
          <p:cNvSpPr txBox="1"/>
          <p:nvPr/>
        </p:nvSpPr>
        <p:spPr>
          <a:xfrm>
            <a:off x="8155684" y="203207"/>
            <a:ext cx="260826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fontAlgn="b"/>
            <a:r>
              <a:rPr lang="th-TH" sz="2400" i="0" u="none" strike="noStrike" dirty="0">
                <a:solidFill>
                  <a:srgbClr val="C00000"/>
                </a:solidFill>
                <a:effectLst/>
                <a:latin typeface="TH SarabunPSK" pitchFamily="34" charset="-34"/>
                <a:cs typeface="TH SarabunPSK" pitchFamily="34" charset="-34"/>
              </a:rPr>
              <a:t>ข้อมูล ณ วันที่</a:t>
            </a:r>
            <a:r>
              <a:rPr lang="en-US" sz="2400" i="0" u="none" strike="noStrike" baseline="0" dirty="0">
                <a:solidFill>
                  <a:srgbClr val="C00000"/>
                </a:solidFill>
                <a:effectLst/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sz="2400" i="0" u="none" strike="noStrike" dirty="0">
                <a:solidFill>
                  <a:srgbClr val="C00000"/>
                </a:solidFill>
                <a:effectLst/>
                <a:latin typeface="TH SarabunPSK" pitchFamily="34" charset="-34"/>
                <a:cs typeface="TH SarabunPSK" pitchFamily="34" charset="-34"/>
              </a:rPr>
              <a:t>27/06/2565</a:t>
            </a:r>
          </a:p>
        </p:txBody>
      </p:sp>
      <p:pic>
        <p:nvPicPr>
          <p:cNvPr id="11" name="Picture 10" descr="A group of roses&#10;&#10;Description automatically generated with medium confidence">
            <a:extLst>
              <a:ext uri="{FF2B5EF4-FFF2-40B4-BE49-F238E27FC236}">
                <a16:creationId xmlns:a16="http://schemas.microsoft.com/office/drawing/2014/main" id="{3F6DA147-2202-4492-B320-661CF38193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55" y="45783"/>
            <a:ext cx="1542965" cy="776514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2724B909-3D7E-3858-280D-C39F4C9EF341}"/>
              </a:ext>
            </a:extLst>
          </p:cNvPr>
          <p:cNvSpPr/>
          <p:nvPr/>
        </p:nvSpPr>
        <p:spPr>
          <a:xfrm>
            <a:off x="8298872" y="6542545"/>
            <a:ext cx="3583414" cy="2985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แหล่งที่มา </a:t>
            </a:r>
            <a:r>
              <a:rPr lang="en-US" sz="1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NHSO Budget</a:t>
            </a:r>
            <a:endParaRPr lang="th-TH" sz="14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702430"/>
              </p:ext>
            </p:extLst>
          </p:nvPr>
        </p:nvGraphicFramePr>
        <p:xfrm>
          <a:off x="565484" y="1167063"/>
          <a:ext cx="11316802" cy="5214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61DDC65-D7AC-46A4-98BB-15F8FA1EE990}"/>
              </a:ext>
            </a:extLst>
          </p:cNvPr>
          <p:cNvSpPr/>
          <p:nvPr/>
        </p:nvSpPr>
        <p:spPr>
          <a:xfrm>
            <a:off x="190005" y="219565"/>
            <a:ext cx="7952940" cy="692861"/>
          </a:xfrm>
          <a:prstGeom prst="rect">
            <a:avLst/>
          </a:prstGeom>
          <a:solidFill>
            <a:srgbClr val="BBC9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เปรียบเทียบประมาณการรายรับ</a:t>
            </a:r>
            <a:r>
              <a:rPr lang="en-US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IP </a:t>
            </a:r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/ผลงาน </a:t>
            </a:r>
            <a:r>
              <a:rPr lang="en-US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/ผลงาน </a:t>
            </a:r>
            <a:r>
              <a:rPr lang="en-US" sz="32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Covid</a:t>
            </a:r>
            <a:endParaRPr lang="en-US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20059920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658C3D4-3017-E45A-DAD8-EADFC6A65E9F}"/>
              </a:ext>
            </a:extLst>
          </p:cNvPr>
          <p:cNvSpPr/>
          <p:nvPr/>
        </p:nvSpPr>
        <p:spPr>
          <a:xfrm>
            <a:off x="1" y="6539194"/>
            <a:ext cx="12192000" cy="318805"/>
          </a:xfrm>
          <a:prstGeom prst="rect">
            <a:avLst/>
          </a:prstGeom>
          <a:solidFill>
            <a:srgbClr val="C2D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AB195416-FA5F-4D09-8C68-EED9ACAF368F}"/>
              </a:ext>
            </a:extLst>
          </p:cNvPr>
          <p:cNvSpPr txBox="1"/>
          <p:nvPr/>
        </p:nvSpPr>
        <p:spPr>
          <a:xfrm>
            <a:off x="8155684" y="203207"/>
            <a:ext cx="260826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fontAlgn="b"/>
            <a:r>
              <a:rPr lang="th-TH" sz="2400" i="0" u="none" strike="noStrike" dirty="0">
                <a:solidFill>
                  <a:srgbClr val="C00000"/>
                </a:solidFill>
                <a:effectLst/>
                <a:latin typeface="TH SarabunPSK" pitchFamily="34" charset="-34"/>
                <a:cs typeface="TH SarabunPSK" pitchFamily="34" charset="-34"/>
              </a:rPr>
              <a:t>ข้อมูล ณ วันที่</a:t>
            </a:r>
            <a:r>
              <a:rPr lang="en-US" sz="2400" i="0" u="none" strike="noStrike" baseline="0" dirty="0">
                <a:solidFill>
                  <a:srgbClr val="C00000"/>
                </a:solidFill>
                <a:effectLst/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sz="2400" i="0" u="none" strike="noStrike" dirty="0">
                <a:solidFill>
                  <a:srgbClr val="C00000"/>
                </a:solidFill>
                <a:effectLst/>
                <a:latin typeface="TH SarabunPSK" pitchFamily="34" charset="-34"/>
                <a:cs typeface="TH SarabunPSK" pitchFamily="34" charset="-34"/>
              </a:rPr>
              <a:t>27/06/2565</a:t>
            </a:r>
          </a:p>
        </p:txBody>
      </p:sp>
      <p:pic>
        <p:nvPicPr>
          <p:cNvPr id="11" name="Picture 10" descr="A group of roses&#10;&#10;Description automatically generated with medium confidence">
            <a:extLst>
              <a:ext uri="{FF2B5EF4-FFF2-40B4-BE49-F238E27FC236}">
                <a16:creationId xmlns:a16="http://schemas.microsoft.com/office/drawing/2014/main" id="{3F6DA147-2202-4492-B320-661CF38193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55" y="45783"/>
            <a:ext cx="1542965" cy="776514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2724B909-3D7E-3858-280D-C39F4C9EF341}"/>
              </a:ext>
            </a:extLst>
          </p:cNvPr>
          <p:cNvSpPr/>
          <p:nvPr/>
        </p:nvSpPr>
        <p:spPr>
          <a:xfrm>
            <a:off x="8298872" y="6542545"/>
            <a:ext cx="3583414" cy="2985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แหล่งที่มา </a:t>
            </a:r>
            <a:r>
              <a:rPr lang="en-US" sz="1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NHSO Budget</a:t>
            </a:r>
            <a:endParaRPr lang="th-TH" sz="14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6534851"/>
              </p:ext>
            </p:extLst>
          </p:nvPr>
        </p:nvGraphicFramePr>
        <p:xfrm>
          <a:off x="697832" y="1227221"/>
          <a:ext cx="11184454" cy="5154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61DDC65-D7AC-46A4-98BB-15F8FA1EE990}"/>
              </a:ext>
            </a:extLst>
          </p:cNvPr>
          <p:cNvSpPr/>
          <p:nvPr/>
        </p:nvSpPr>
        <p:spPr>
          <a:xfrm>
            <a:off x="95866" y="129436"/>
            <a:ext cx="7952940" cy="692861"/>
          </a:xfrm>
          <a:prstGeom prst="rect">
            <a:avLst/>
          </a:prstGeom>
          <a:solidFill>
            <a:srgbClr val="BBC9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เปรียบเทียบประมาณการรายรับ</a:t>
            </a:r>
            <a:r>
              <a:rPr lang="en-US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IP </a:t>
            </a:r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/ผลงาน </a:t>
            </a:r>
            <a:r>
              <a:rPr lang="en-US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IP </a:t>
            </a:r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/ผลงาน </a:t>
            </a:r>
            <a:r>
              <a:rPr lang="en-US" sz="32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Covid</a:t>
            </a:r>
            <a:endParaRPr lang="en-US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0834452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1DDC65-D7AC-46A4-98BB-15F8FA1EE990}"/>
              </a:ext>
            </a:extLst>
          </p:cNvPr>
          <p:cNvSpPr/>
          <p:nvPr/>
        </p:nvSpPr>
        <p:spPr>
          <a:xfrm>
            <a:off x="376758" y="87610"/>
            <a:ext cx="11220730" cy="1159299"/>
          </a:xfrm>
          <a:prstGeom prst="rect">
            <a:avLst/>
          </a:prstGeom>
          <a:solidFill>
            <a:srgbClr val="BBC9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มติ  7*7 ปรับอัตราการจ่าย </a:t>
            </a:r>
            <a:r>
              <a:rPr lang="en-US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RW </a:t>
            </a:r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ในเขต 9,000 บาท ปีงบประมาณ 2565  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ผลงาน ต.ค.- พ.ค. 65 </a:t>
            </a:r>
            <a:endParaRPr lang="en-US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795033" y="6271147"/>
            <a:ext cx="3802455" cy="300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400" b="1" dirty="0"/>
              <a:t>ข้อมูลจาก สปสช. โปรแกรม </a:t>
            </a:r>
            <a:r>
              <a:rPr lang="en-US" sz="1400" b="1" dirty="0"/>
              <a:t>E-claim</a:t>
            </a:r>
            <a:r>
              <a:rPr lang="th-TH" sz="1400" b="1" dirty="0"/>
              <a:t>วันที่ 24 มิถุนายน 2565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413252"/>
              </p:ext>
            </p:extLst>
          </p:nvPr>
        </p:nvGraphicFramePr>
        <p:xfrm>
          <a:off x="986452" y="1230789"/>
          <a:ext cx="10001342" cy="5040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0335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840301" y="6399536"/>
            <a:ext cx="3802455" cy="300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400" b="1" dirty="0"/>
              <a:t>ข้อมูลจาก สปสช. โปรแกรม </a:t>
            </a:r>
            <a:r>
              <a:rPr lang="en-US" sz="1400" b="1" dirty="0"/>
              <a:t>E-claim</a:t>
            </a:r>
            <a:r>
              <a:rPr lang="th-TH" sz="1400" b="1" dirty="0"/>
              <a:t>วันที่ 24 มิถุนายน 2565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8138249"/>
              </p:ext>
            </p:extLst>
          </p:nvPr>
        </p:nvGraphicFramePr>
        <p:xfrm>
          <a:off x="633743" y="1059255"/>
          <a:ext cx="11117655" cy="5211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2396906" y="4938093"/>
            <a:ext cx="800475" cy="2648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/>
              <a:t>1,110.30 </a:t>
            </a:r>
            <a:r>
              <a:rPr lang="en-US" dirty="0"/>
              <a:t>RW</a:t>
            </a:r>
            <a:r>
              <a:rPr lang="th-TH" dirty="0"/>
              <a:t> </a:t>
            </a:r>
            <a:endParaRPr lang="th-TH" sz="1100" dirty="0"/>
          </a:p>
        </p:txBody>
      </p:sp>
      <p:sp>
        <p:nvSpPr>
          <p:cNvPr id="10" name="TextBox 1"/>
          <p:cNvSpPr txBox="1"/>
          <p:nvPr/>
        </p:nvSpPr>
        <p:spPr>
          <a:xfrm>
            <a:off x="5990754" y="4876932"/>
            <a:ext cx="840682" cy="23457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/>
              <a:t>790.39 </a:t>
            </a:r>
            <a:r>
              <a:rPr lang="en-US" dirty="0"/>
              <a:t>RW</a:t>
            </a:r>
            <a:r>
              <a:rPr lang="th-TH" dirty="0"/>
              <a:t> </a:t>
            </a:r>
            <a:endParaRPr lang="th-TH" sz="1100" dirty="0"/>
          </a:p>
        </p:txBody>
      </p:sp>
      <p:sp>
        <p:nvSpPr>
          <p:cNvPr id="11" name="TextBox 1"/>
          <p:cNvSpPr txBox="1"/>
          <p:nvPr/>
        </p:nvSpPr>
        <p:spPr>
          <a:xfrm>
            <a:off x="5118226" y="2701427"/>
            <a:ext cx="846639" cy="23315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/>
              <a:t>3,938.04 </a:t>
            </a:r>
            <a:r>
              <a:rPr lang="en-US" dirty="0"/>
              <a:t>RW</a:t>
            </a:r>
            <a:r>
              <a:rPr lang="th-TH" dirty="0"/>
              <a:t> </a:t>
            </a:r>
            <a:endParaRPr lang="th-TH" sz="1100" dirty="0"/>
          </a:p>
        </p:txBody>
      </p:sp>
      <p:sp>
        <p:nvSpPr>
          <p:cNvPr id="12" name="TextBox 1"/>
          <p:cNvSpPr txBox="1"/>
          <p:nvPr/>
        </p:nvSpPr>
        <p:spPr>
          <a:xfrm>
            <a:off x="4117310" y="5098779"/>
            <a:ext cx="690702" cy="23456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/>
              <a:t>311.33 </a:t>
            </a:r>
            <a:r>
              <a:rPr lang="en-US" dirty="0"/>
              <a:t>RW</a:t>
            </a:r>
            <a:r>
              <a:rPr lang="th-TH" dirty="0"/>
              <a:t> </a:t>
            </a:r>
            <a:endParaRPr lang="th-TH" sz="1100" dirty="0"/>
          </a:p>
        </p:txBody>
      </p:sp>
      <p:sp>
        <p:nvSpPr>
          <p:cNvPr id="13" name="TextBox 1"/>
          <p:cNvSpPr txBox="1"/>
          <p:nvPr/>
        </p:nvSpPr>
        <p:spPr>
          <a:xfrm>
            <a:off x="3272924" y="4791746"/>
            <a:ext cx="728610" cy="2555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/>
              <a:t>734.56 </a:t>
            </a:r>
            <a:r>
              <a:rPr lang="en-US" dirty="0"/>
              <a:t>RW</a:t>
            </a:r>
            <a:r>
              <a:rPr lang="th-TH" dirty="0"/>
              <a:t> </a:t>
            </a:r>
            <a:endParaRPr lang="th-TH" sz="1100" dirty="0"/>
          </a:p>
        </p:txBody>
      </p:sp>
      <p:sp>
        <p:nvSpPr>
          <p:cNvPr id="14" name="TextBox 1"/>
          <p:cNvSpPr txBox="1"/>
          <p:nvPr/>
        </p:nvSpPr>
        <p:spPr>
          <a:xfrm>
            <a:off x="8716869" y="4916367"/>
            <a:ext cx="829672" cy="26805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/>
              <a:t>723.32  </a:t>
            </a:r>
            <a:r>
              <a:rPr lang="en-US" dirty="0"/>
              <a:t>RW</a:t>
            </a:r>
            <a:r>
              <a:rPr lang="th-TH" dirty="0"/>
              <a:t> </a:t>
            </a:r>
            <a:endParaRPr lang="th-TH" sz="1100" dirty="0"/>
          </a:p>
        </p:txBody>
      </p:sp>
      <p:sp>
        <p:nvSpPr>
          <p:cNvPr id="15" name="TextBox 1"/>
          <p:cNvSpPr txBox="1"/>
          <p:nvPr/>
        </p:nvSpPr>
        <p:spPr>
          <a:xfrm>
            <a:off x="9730966" y="4876933"/>
            <a:ext cx="803314" cy="23457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/>
              <a:t>1,190.62  </a:t>
            </a:r>
            <a:r>
              <a:rPr lang="en-US" dirty="0"/>
              <a:t>RW</a:t>
            </a:r>
            <a:r>
              <a:rPr lang="th-TH" dirty="0"/>
              <a:t> </a:t>
            </a:r>
            <a:endParaRPr lang="th-TH" sz="1100" dirty="0"/>
          </a:p>
        </p:txBody>
      </p:sp>
      <p:sp>
        <p:nvSpPr>
          <p:cNvPr id="16" name="TextBox 1"/>
          <p:cNvSpPr txBox="1"/>
          <p:nvPr/>
        </p:nvSpPr>
        <p:spPr>
          <a:xfrm>
            <a:off x="10753832" y="4933482"/>
            <a:ext cx="726519" cy="2987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/>
              <a:t>863.38  </a:t>
            </a:r>
            <a:r>
              <a:rPr lang="en-US" dirty="0"/>
              <a:t>RW</a:t>
            </a:r>
            <a:r>
              <a:rPr lang="th-TH" dirty="0"/>
              <a:t> </a:t>
            </a:r>
            <a:endParaRPr lang="th-TH" sz="1100" dirty="0"/>
          </a:p>
        </p:txBody>
      </p:sp>
      <p:sp>
        <p:nvSpPr>
          <p:cNvPr id="17" name="TextBox 1"/>
          <p:cNvSpPr txBox="1"/>
          <p:nvPr/>
        </p:nvSpPr>
        <p:spPr>
          <a:xfrm>
            <a:off x="6899459" y="4978606"/>
            <a:ext cx="840682" cy="23457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/>
              <a:t>892.82  </a:t>
            </a:r>
            <a:r>
              <a:rPr lang="en-US" dirty="0"/>
              <a:t>RW</a:t>
            </a:r>
            <a:r>
              <a:rPr lang="th-TH" dirty="0"/>
              <a:t> </a:t>
            </a:r>
            <a:endParaRPr lang="th-TH" sz="1100" dirty="0"/>
          </a:p>
        </p:txBody>
      </p:sp>
      <p:sp>
        <p:nvSpPr>
          <p:cNvPr id="18" name="TextBox 1"/>
          <p:cNvSpPr txBox="1"/>
          <p:nvPr/>
        </p:nvSpPr>
        <p:spPr>
          <a:xfrm>
            <a:off x="7808164" y="4965579"/>
            <a:ext cx="840682" cy="23457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/>
              <a:t>1,155.48   </a:t>
            </a:r>
            <a:r>
              <a:rPr lang="en-US" dirty="0"/>
              <a:t>RW</a:t>
            </a:r>
            <a:r>
              <a:rPr lang="th-TH" dirty="0"/>
              <a:t> </a:t>
            </a:r>
            <a:endParaRPr lang="th-TH" sz="1100" dirty="0"/>
          </a:p>
        </p:txBody>
      </p:sp>
      <p:sp>
        <p:nvSpPr>
          <p:cNvPr id="2" name="Oval 1"/>
          <p:cNvSpPr/>
          <p:nvPr/>
        </p:nvSpPr>
        <p:spPr>
          <a:xfrm>
            <a:off x="4259851" y="4096987"/>
            <a:ext cx="1000918" cy="160316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1DDC65-D7AC-46A4-98BB-15F8FA1EE990}"/>
              </a:ext>
            </a:extLst>
          </p:cNvPr>
          <p:cNvSpPr/>
          <p:nvPr/>
        </p:nvSpPr>
        <p:spPr>
          <a:xfrm>
            <a:off x="380389" y="230113"/>
            <a:ext cx="11220730" cy="1159299"/>
          </a:xfrm>
          <a:prstGeom prst="rect">
            <a:avLst/>
          </a:prstGeom>
          <a:solidFill>
            <a:srgbClr val="BBC9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มติ  7*7 ปรับอัตราการจ่าย </a:t>
            </a:r>
            <a:r>
              <a:rPr lang="en-US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RW </a:t>
            </a:r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ในเขต 9,000 บาท ปีงบประมาณ 2565  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ผลงาน ต.ค.- พ.ค. 65 </a:t>
            </a:r>
            <a:endParaRPr lang="en-US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650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795033" y="6271147"/>
            <a:ext cx="3802455" cy="300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400" b="1" dirty="0"/>
              <a:t>ข้อมูลจาก สปสช. โปรแกรม </a:t>
            </a:r>
            <a:r>
              <a:rPr lang="en-US" sz="1400" b="1" dirty="0"/>
              <a:t>E-claim</a:t>
            </a:r>
            <a:r>
              <a:rPr lang="th-TH" sz="1400" b="1" dirty="0"/>
              <a:t>วันที่ 24 มิถุนายน 2565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6015701"/>
              </p:ext>
            </p:extLst>
          </p:nvPr>
        </p:nvGraphicFramePr>
        <p:xfrm>
          <a:off x="887240" y="1276539"/>
          <a:ext cx="10320951" cy="487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2594779" y="4343074"/>
            <a:ext cx="775742" cy="34588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400" b="1" dirty="0"/>
              <a:t>220.26</a:t>
            </a:r>
            <a:r>
              <a:rPr lang="th-TH" sz="1050" b="1" dirty="0"/>
              <a:t> </a:t>
            </a:r>
            <a:r>
              <a:rPr lang="th-TH" sz="700" b="1" dirty="0">
                <a:latin typeface="+mj-lt"/>
                <a:cs typeface="+mj-cs"/>
              </a:rPr>
              <a:t> </a:t>
            </a:r>
            <a:r>
              <a:rPr lang="en-US" sz="1000" b="1" dirty="0"/>
              <a:t>RW</a:t>
            </a:r>
            <a:r>
              <a:rPr lang="th-TH" sz="700" b="1" dirty="0">
                <a:latin typeface="+mj-lt"/>
                <a:cs typeface="+mj-cs"/>
              </a:rPr>
              <a:t>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8712044" y="4076607"/>
            <a:ext cx="921054" cy="3890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800" dirty="0">
                <a:latin typeface="+mj-lt"/>
                <a:cs typeface="+mj-cs"/>
              </a:rPr>
              <a:t>297.41</a:t>
            </a:r>
            <a:r>
              <a:rPr lang="th-TH" dirty="0">
                <a:latin typeface="+mj-lt"/>
                <a:cs typeface="+mj-cs"/>
              </a:rPr>
              <a:t> </a:t>
            </a:r>
            <a:r>
              <a:rPr lang="en-US" sz="1600" dirty="0"/>
              <a:t>RW</a:t>
            </a:r>
            <a:r>
              <a:rPr lang="th-TH" dirty="0">
                <a:latin typeface="+mj-lt"/>
                <a:cs typeface="+mj-cs"/>
              </a:rPr>
              <a:t> </a:t>
            </a:r>
          </a:p>
        </p:txBody>
      </p:sp>
      <p:sp>
        <p:nvSpPr>
          <p:cNvPr id="9" name="Oval 8"/>
          <p:cNvSpPr/>
          <p:nvPr/>
        </p:nvSpPr>
        <p:spPr>
          <a:xfrm>
            <a:off x="8342472" y="2018803"/>
            <a:ext cx="2707575" cy="362197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Oval 9"/>
          <p:cNvSpPr/>
          <p:nvPr/>
        </p:nvSpPr>
        <p:spPr>
          <a:xfrm>
            <a:off x="2111831" y="1993085"/>
            <a:ext cx="2707575" cy="362197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1DDC65-D7AC-46A4-98BB-15F8FA1EE990}"/>
              </a:ext>
            </a:extLst>
          </p:cNvPr>
          <p:cNvSpPr/>
          <p:nvPr/>
        </p:nvSpPr>
        <p:spPr>
          <a:xfrm>
            <a:off x="376758" y="194487"/>
            <a:ext cx="11220730" cy="1159299"/>
          </a:xfrm>
          <a:prstGeom prst="rect">
            <a:avLst/>
          </a:prstGeom>
          <a:solidFill>
            <a:srgbClr val="BBC9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มติ  7*7 ปรับอัตราการจ่าย </a:t>
            </a:r>
            <a:r>
              <a:rPr lang="en-US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RW </a:t>
            </a:r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ในเขต 9,000 บาท ปีงบประมาณ 2565  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ผลงาน ต.ค.- พ.ค. 65 </a:t>
            </a:r>
            <a:endParaRPr lang="en-US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32771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658C3D4-3017-E45A-DAD8-EADFC6A65E9F}"/>
              </a:ext>
            </a:extLst>
          </p:cNvPr>
          <p:cNvSpPr/>
          <p:nvPr/>
        </p:nvSpPr>
        <p:spPr>
          <a:xfrm>
            <a:off x="1" y="6539194"/>
            <a:ext cx="12192000" cy="318805"/>
          </a:xfrm>
          <a:prstGeom prst="rect">
            <a:avLst/>
          </a:prstGeom>
          <a:solidFill>
            <a:srgbClr val="C2D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400" b="1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แหล่งข้อมูลจากเว็บไซต์กองเศรษฐกิจสุขภาพฯ สป.สธ. วันที่ 14 มิ.ย.65</a:t>
            </a:r>
          </a:p>
        </p:txBody>
      </p:sp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D8200630-CA16-4CAB-957E-3B77E4BE1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240530"/>
              </p:ext>
            </p:extLst>
          </p:nvPr>
        </p:nvGraphicFramePr>
        <p:xfrm>
          <a:off x="291151" y="775064"/>
          <a:ext cx="11609698" cy="5832698"/>
        </p:xfrm>
        <a:graphic>
          <a:graphicData uri="http://schemas.openxmlformats.org/drawingml/2006/table">
            <a:tbl>
              <a:tblPr/>
              <a:tblGrid>
                <a:gridCol w="1948914">
                  <a:extLst>
                    <a:ext uri="{9D8B030D-6E8A-4147-A177-3AD203B41FA5}">
                      <a16:colId xmlns:a16="http://schemas.microsoft.com/office/drawing/2014/main" val="2314092494"/>
                    </a:ext>
                  </a:extLst>
                </a:gridCol>
                <a:gridCol w="948826">
                  <a:extLst>
                    <a:ext uri="{9D8B030D-6E8A-4147-A177-3AD203B41FA5}">
                      <a16:colId xmlns:a16="http://schemas.microsoft.com/office/drawing/2014/main" val="3275266068"/>
                    </a:ext>
                  </a:extLst>
                </a:gridCol>
                <a:gridCol w="1020709">
                  <a:extLst>
                    <a:ext uri="{9D8B030D-6E8A-4147-A177-3AD203B41FA5}">
                      <a16:colId xmlns:a16="http://schemas.microsoft.com/office/drawing/2014/main" val="2645708311"/>
                    </a:ext>
                  </a:extLst>
                </a:gridCol>
                <a:gridCol w="1035084">
                  <a:extLst>
                    <a:ext uri="{9D8B030D-6E8A-4147-A177-3AD203B41FA5}">
                      <a16:colId xmlns:a16="http://schemas.microsoft.com/office/drawing/2014/main" val="3397082826"/>
                    </a:ext>
                  </a:extLst>
                </a:gridCol>
                <a:gridCol w="1490282">
                  <a:extLst>
                    <a:ext uri="{9D8B030D-6E8A-4147-A177-3AD203B41FA5}">
                      <a16:colId xmlns:a16="http://schemas.microsoft.com/office/drawing/2014/main" val="679403207"/>
                    </a:ext>
                  </a:extLst>
                </a:gridCol>
                <a:gridCol w="1317297">
                  <a:extLst>
                    <a:ext uri="{9D8B030D-6E8A-4147-A177-3AD203B41FA5}">
                      <a16:colId xmlns:a16="http://schemas.microsoft.com/office/drawing/2014/main" val="2989300759"/>
                    </a:ext>
                  </a:extLst>
                </a:gridCol>
                <a:gridCol w="1404637">
                  <a:extLst>
                    <a:ext uri="{9D8B030D-6E8A-4147-A177-3AD203B41FA5}">
                      <a16:colId xmlns:a16="http://schemas.microsoft.com/office/drawing/2014/main" val="3135566453"/>
                    </a:ext>
                  </a:extLst>
                </a:gridCol>
                <a:gridCol w="1178845">
                  <a:extLst>
                    <a:ext uri="{9D8B030D-6E8A-4147-A177-3AD203B41FA5}">
                      <a16:colId xmlns:a16="http://schemas.microsoft.com/office/drawing/2014/main" val="4207126716"/>
                    </a:ext>
                  </a:extLst>
                </a:gridCol>
                <a:gridCol w="1265104">
                  <a:extLst>
                    <a:ext uri="{9D8B030D-6E8A-4147-A177-3AD203B41FA5}">
                      <a16:colId xmlns:a16="http://schemas.microsoft.com/office/drawing/2014/main" val="2561866549"/>
                    </a:ext>
                  </a:extLst>
                </a:gridCol>
              </a:tblGrid>
              <a:tr h="63076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Org</a:t>
                      </a:r>
                    </a:p>
                  </a:txBody>
                  <a:tcPr marL="5509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ประเภทความเสี่ยง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Liquid Index (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ดัชนีวัดสภาพคล่องทางการเงิน)</a:t>
                      </a:r>
                    </a:p>
                  </a:txBody>
                  <a:tcPr marL="5509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ประเภทความเสี่ยง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status Index  (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ดัชนีวัดสถานะทางการเงิน)</a:t>
                      </a:r>
                    </a:p>
                  </a:txBody>
                  <a:tcPr marL="5509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ประเภทความเสี่ยง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Survive Index  (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ดัชนีวัดความอยู่รอด)</a:t>
                      </a:r>
                    </a:p>
                  </a:txBody>
                  <a:tcPr marL="5509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EBITDA</a:t>
                      </a:r>
                    </a:p>
                    <a:p>
                      <a:pPr algn="ctr" rtl="0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509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เงินบำรุงคงเหลือหักหนี้แล้ว </a:t>
                      </a:r>
                    </a:p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</a:p>
                  </a:txBody>
                  <a:tcPr marL="5509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1592"/>
                  </a:ext>
                </a:extLst>
              </a:tr>
              <a:tr h="63076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มากกว่า(1.50)</a:t>
                      </a:r>
                    </a:p>
                  </a:txBody>
                  <a:tcPr marL="5509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QR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มากกว่า(1.00)</a:t>
                      </a:r>
                    </a:p>
                  </a:txBody>
                  <a:tcPr marL="5509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Cash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มากกว่า(0.80)</a:t>
                      </a:r>
                    </a:p>
                  </a:txBody>
                  <a:tcPr marL="5509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NWC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ทุนสำรอง (ล้านบาท)</a:t>
                      </a:r>
                    </a:p>
                  </a:txBody>
                  <a:tcPr marL="5509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NI 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กำไร(ขาดทุน) รวมค่าเสื่อม</a:t>
                      </a:r>
                      <a:b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</a:p>
                  </a:txBody>
                  <a:tcPr marL="5509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ANI 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กำไร(ขาดทุน) หาร จำนวนเดือน (ล้านบาท)</a:t>
                      </a:r>
                    </a:p>
                  </a:txBody>
                  <a:tcPr marL="5509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469782"/>
                  </a:ext>
                </a:extLst>
              </a:tr>
              <a:tr h="281413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สมเด็จฯ,รพช.</a:t>
                      </a:r>
                    </a:p>
                  </a:txBody>
                  <a:tcPr marL="108000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166.56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107.98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112.25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691478"/>
                  </a:ext>
                </a:extLst>
              </a:tr>
              <a:tr h="281413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วังน้อย,รพช.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08000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6.88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188.05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50.67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6.33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39.20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146.00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486660"/>
                  </a:ext>
                </a:extLst>
              </a:tr>
              <a:tr h="281413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บางปะอิน,รพช.</a:t>
                      </a:r>
                    </a:p>
                  </a:txBody>
                  <a:tcPr marL="108000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227.90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64.83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124.17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184.62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3528092"/>
                  </a:ext>
                </a:extLst>
              </a:tr>
              <a:tr h="281413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อุทัย,รพช.</a:t>
                      </a:r>
                    </a:p>
                  </a:txBody>
                  <a:tcPr marL="108000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182.24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660820"/>
                  </a:ext>
                </a:extLst>
              </a:tr>
              <a:tr h="281413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ลาดบัวหลวง</a:t>
                      </a:r>
                    </a:p>
                  </a:txBody>
                  <a:tcPr marL="108000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326250"/>
                  </a:ext>
                </a:extLst>
              </a:tr>
              <a:tr h="281413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ภาชี,รพช</a:t>
                      </a:r>
                    </a:p>
                  </a:txBody>
                  <a:tcPr marL="108000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387936"/>
                  </a:ext>
                </a:extLst>
              </a:tr>
              <a:tr h="281413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ผักไห่,รพช.</a:t>
                      </a:r>
                    </a:p>
                  </a:txBody>
                  <a:tcPr marL="108000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89.07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912315"/>
                  </a:ext>
                </a:extLst>
              </a:tr>
              <a:tr h="281413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บางไทร,รพช.</a:t>
                      </a:r>
                    </a:p>
                  </a:txBody>
                  <a:tcPr marL="108000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72.49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9898114"/>
                  </a:ext>
                </a:extLst>
              </a:tr>
              <a:tr h="281413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บางซ้าย,รพช.</a:t>
                      </a:r>
                    </a:p>
                  </a:txBody>
                  <a:tcPr marL="108000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276785"/>
                  </a:ext>
                </a:extLst>
              </a:tr>
              <a:tr h="281413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ท่าเรือ,รพช.</a:t>
                      </a:r>
                    </a:p>
                  </a:txBody>
                  <a:tcPr marL="108000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36.65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924919"/>
                  </a:ext>
                </a:extLst>
              </a:tr>
              <a:tr h="281413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มหาราช,รพช.</a:t>
                      </a:r>
                    </a:p>
                  </a:txBody>
                  <a:tcPr marL="108000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5543"/>
                  </a:ext>
                </a:extLst>
              </a:tr>
              <a:tr h="281413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บ้านแพรก,รพช.</a:t>
                      </a:r>
                    </a:p>
                  </a:txBody>
                  <a:tcPr marL="108000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39589"/>
                  </a:ext>
                </a:extLst>
              </a:tr>
              <a:tr h="281413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บางบาล,รพช.</a:t>
                      </a:r>
                    </a:p>
                  </a:txBody>
                  <a:tcPr marL="108000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155923"/>
                  </a:ext>
                </a:extLst>
              </a:tr>
              <a:tr h="281413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บางปะหัน,รพช.</a:t>
                      </a:r>
                    </a:p>
                  </a:txBody>
                  <a:tcPr marL="108000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17.65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130376"/>
                  </a:ext>
                </a:extLst>
              </a:tr>
              <a:tr h="281413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รพท.เสนา</a:t>
                      </a:r>
                    </a:p>
                  </a:txBody>
                  <a:tcPr marL="108000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146.51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94.98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119.58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122412"/>
                  </a:ext>
                </a:extLst>
              </a:tr>
              <a:tr h="281413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รพศ.อยุธยา</a:t>
                      </a:r>
                    </a:p>
                  </a:txBody>
                  <a:tcPr marL="108000" marR="5509" marT="5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457.24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214.49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250.39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999661"/>
                  </a:ext>
                </a:extLst>
              </a:tr>
            </a:tbl>
          </a:graphicData>
        </a:graphic>
      </p:graphicFrame>
      <p:cxnSp>
        <p:nvCxnSpPr>
          <p:cNvPr id="10" name="ตัวเชื่อมต่อตรง 9">
            <a:extLst>
              <a:ext uri="{FF2B5EF4-FFF2-40B4-BE49-F238E27FC236}">
                <a16:creationId xmlns:a16="http://schemas.microsoft.com/office/drawing/2014/main" id="{826172CD-150B-426E-73A5-B70AE75041FC}"/>
              </a:ext>
            </a:extLst>
          </p:cNvPr>
          <p:cNvCxnSpPr>
            <a:cxnSpLocks/>
          </p:cNvCxnSpPr>
          <p:nvPr/>
        </p:nvCxnSpPr>
        <p:spPr>
          <a:xfrm>
            <a:off x="291151" y="5181494"/>
            <a:ext cx="11583644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294C7B75-02C0-485D-9669-900260BF0466}"/>
              </a:ext>
            </a:extLst>
          </p:cNvPr>
          <p:cNvSpPr/>
          <p:nvPr/>
        </p:nvSpPr>
        <p:spPr>
          <a:xfrm>
            <a:off x="4175213" y="1384184"/>
            <a:ext cx="1060236" cy="525149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8CC9BF27-F657-4E0E-838B-F39DBF33A6D2}"/>
              </a:ext>
            </a:extLst>
          </p:cNvPr>
          <p:cNvSpPr/>
          <p:nvPr/>
        </p:nvSpPr>
        <p:spPr>
          <a:xfrm>
            <a:off x="10627942" y="775065"/>
            <a:ext cx="1272907" cy="586061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038A4541-9FCE-C782-BCA2-1FD59CA2BB39}"/>
              </a:ext>
            </a:extLst>
          </p:cNvPr>
          <p:cNvSpPr/>
          <p:nvPr/>
        </p:nvSpPr>
        <p:spPr>
          <a:xfrm>
            <a:off x="0" y="222308"/>
            <a:ext cx="12192000" cy="19639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1DDC65-D7AC-46A4-98BB-15F8FA1EE990}"/>
              </a:ext>
            </a:extLst>
          </p:cNvPr>
          <p:cNvSpPr/>
          <p:nvPr/>
        </p:nvSpPr>
        <p:spPr>
          <a:xfrm>
            <a:off x="1900758" y="0"/>
            <a:ext cx="7766187" cy="692861"/>
          </a:xfrm>
          <a:prstGeom prst="rect">
            <a:avLst/>
          </a:prstGeom>
          <a:solidFill>
            <a:srgbClr val="BBC9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ผลการวิเคราะห์สถานการณ์ทางการเงินการคลัง </a:t>
            </a:r>
            <a:r>
              <a:rPr lang="th-TH" sz="3600" b="1" u="sng" dirty="0">
                <a:solidFill>
                  <a:srgbClr val="0066FF"/>
                </a:solidFill>
                <a:latin typeface="TH SarabunPSK" pitchFamily="34" charset="-34"/>
                <a:cs typeface="TH SarabunPSK" pitchFamily="34" charset="-34"/>
              </a:rPr>
              <a:t>เดือนพฤษภาคม 2565</a:t>
            </a:r>
            <a:endParaRPr lang="en-US" b="1" u="sng" dirty="0">
              <a:solidFill>
                <a:srgbClr val="0066FF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4645356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3A8451-9D82-4243-BD6A-8777136FB0ED}"/>
              </a:ext>
            </a:extLst>
          </p:cNvPr>
          <p:cNvSpPr/>
          <p:nvPr/>
        </p:nvSpPr>
        <p:spPr>
          <a:xfrm>
            <a:off x="1" y="6536598"/>
            <a:ext cx="12192000" cy="321401"/>
          </a:xfrm>
          <a:prstGeom prst="rect">
            <a:avLst/>
          </a:prstGeom>
          <a:solidFill>
            <a:srgbClr val="C2D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C2DCAA-23BF-4D61-8818-77ABF5717D1D}"/>
              </a:ext>
            </a:extLst>
          </p:cNvPr>
          <p:cNvSpPr/>
          <p:nvPr/>
        </p:nvSpPr>
        <p:spPr>
          <a:xfrm>
            <a:off x="0" y="222308"/>
            <a:ext cx="12192000" cy="19639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9630333A-CA87-4915-A33E-8E56D09C850B}"/>
              </a:ext>
            </a:extLst>
          </p:cNvPr>
          <p:cNvSpPr txBox="1"/>
          <p:nvPr/>
        </p:nvSpPr>
        <p:spPr>
          <a:xfrm>
            <a:off x="1432932" y="49682"/>
            <a:ext cx="948224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ค่าบริการฉีดวัคซีนโควิดที่ได้รับจาก สปสช.ปีงบประมาณ 2565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96000" y="863224"/>
            <a:ext cx="1660358" cy="6015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/>
              <a:t>รพ.สต.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582593"/>
              </p:ext>
            </p:extLst>
          </p:nvPr>
        </p:nvGraphicFramePr>
        <p:xfrm>
          <a:off x="8075689" y="628626"/>
          <a:ext cx="3385996" cy="5865238"/>
        </p:xfrm>
        <a:graphic>
          <a:graphicData uri="http://schemas.openxmlformats.org/drawingml/2006/table">
            <a:tbl>
              <a:tblPr/>
              <a:tblGrid>
                <a:gridCol w="1732499">
                  <a:extLst>
                    <a:ext uri="{9D8B030D-6E8A-4147-A177-3AD203B41FA5}">
                      <a16:colId xmlns:a16="http://schemas.microsoft.com/office/drawing/2014/main" val="942649803"/>
                    </a:ext>
                  </a:extLst>
                </a:gridCol>
                <a:gridCol w="1020855">
                  <a:extLst>
                    <a:ext uri="{9D8B030D-6E8A-4147-A177-3AD203B41FA5}">
                      <a16:colId xmlns:a16="http://schemas.microsoft.com/office/drawing/2014/main" val="3747010134"/>
                    </a:ext>
                  </a:extLst>
                </a:gridCol>
                <a:gridCol w="632642">
                  <a:extLst>
                    <a:ext uri="{9D8B030D-6E8A-4147-A177-3AD203B41FA5}">
                      <a16:colId xmlns:a16="http://schemas.microsoft.com/office/drawing/2014/main" val="1427716001"/>
                    </a:ext>
                  </a:extLst>
                </a:gridCol>
              </a:tblGrid>
              <a:tr h="345014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</a:p>
                  </a:txBody>
                  <a:tcPr marL="9122" marR="9122" marT="9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แห่ง</a:t>
                      </a:r>
                    </a:p>
                  </a:txBody>
                  <a:tcPr marL="9122" marR="9122" marT="9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149956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สสอ.อยุธยา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79,520.00 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18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501505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สสอ.เสนา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148,840.00 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780368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สสอ.ท่าเรือ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10,840.00 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902892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สสอ.นครหลวง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213,200.00 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967344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สสอ.บางไทร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122,680.00 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355900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สสอ.บางบาล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11,320.00 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6028047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สสอ.บางปะอิน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495,360.00 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21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027462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สสอ.บางปะหัน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8,480.00 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021784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สสอ.ผักไห่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87,280.00 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3851763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สสอ.ภาชี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144,120.00 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116256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สสอ.ลาดบัวหลวง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  5,760.00 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523365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สสอ.วังน้อย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185,360.00 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582669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สสอ.บางซ้าย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62,280.00 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756923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สสอ.อุทัย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67,760.00 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688664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สสอ.มหาราช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12,560.00 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706406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สสอ.บ้านแพรก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    15,640.00 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 marL="9122" marR="9122" marT="9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90529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866"/>
              </p:ext>
            </p:extLst>
          </p:nvPr>
        </p:nvGraphicFramePr>
        <p:xfrm>
          <a:off x="2335796" y="671360"/>
          <a:ext cx="3145199" cy="5865238"/>
        </p:xfrm>
        <a:graphic>
          <a:graphicData uri="http://schemas.openxmlformats.org/drawingml/2006/table">
            <a:tbl>
              <a:tblPr/>
              <a:tblGrid>
                <a:gridCol w="2253723">
                  <a:extLst>
                    <a:ext uri="{9D8B030D-6E8A-4147-A177-3AD203B41FA5}">
                      <a16:colId xmlns:a16="http://schemas.microsoft.com/office/drawing/2014/main" val="942649803"/>
                    </a:ext>
                  </a:extLst>
                </a:gridCol>
                <a:gridCol w="891476">
                  <a:extLst>
                    <a:ext uri="{9D8B030D-6E8A-4147-A177-3AD203B41FA5}">
                      <a16:colId xmlns:a16="http://schemas.microsoft.com/office/drawing/2014/main" val="3747010134"/>
                    </a:ext>
                  </a:extLst>
                </a:gridCol>
              </a:tblGrid>
              <a:tr h="345014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</a:p>
                  </a:txBody>
                  <a:tcPr marL="9122" marR="9122" marT="9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149956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รพ.อยุธยา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9,482,680.00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501505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รพ.เสนา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2,521,520.00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780368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รพ.ท่าเรือ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2,152,760.00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902892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รพ.สมเด็จพระสังฆราชเจ้า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2,001,560.00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967344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รพ.บางไทร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1,409,240.00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355900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รพ.บางบาล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1,095,800.00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6028047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รพ.บางปะอิน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3,764,720.00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027462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รพ.บางปะหัน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1,911,280.00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021784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รพ.ผักไห่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1,564,480.00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3851763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รพ.ภาชี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1,347,960.00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116256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รพ.ลาดบัวหลวง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4,958,240.00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523365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รพ.วังน้อย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3,018,120.00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582669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รพ.บางซ้าย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    667,720.00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756923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รพ.อุทัย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9,130,120.00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688664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รพ.มหาราช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    575,800.00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706406"/>
                  </a:ext>
                </a:extLst>
              </a:tr>
              <a:tr h="345014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รพ.บ้านแพรก</a:t>
                      </a:r>
                    </a:p>
                  </a:txBody>
                  <a:tcPr marL="9122" marR="9122" marT="9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    483,760.00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905293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53403" y="795019"/>
            <a:ext cx="1660358" cy="60157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/>
              <a:t>รพ.</a:t>
            </a:r>
          </a:p>
        </p:txBody>
      </p:sp>
    </p:spTree>
    <p:extLst>
      <p:ext uri="{BB962C8B-B14F-4D97-AF65-F5344CB8AC3E}">
        <p14:creationId xmlns:p14="http://schemas.microsoft.com/office/powerpoint/2010/main" val="842107747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3A8451-9D82-4243-BD6A-8777136FB0ED}"/>
              </a:ext>
            </a:extLst>
          </p:cNvPr>
          <p:cNvSpPr/>
          <p:nvPr/>
        </p:nvSpPr>
        <p:spPr>
          <a:xfrm>
            <a:off x="1" y="6536598"/>
            <a:ext cx="12192000" cy="321401"/>
          </a:xfrm>
          <a:prstGeom prst="rect">
            <a:avLst/>
          </a:prstGeom>
          <a:solidFill>
            <a:srgbClr val="C2D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C2DCAA-23BF-4D61-8818-77ABF5717D1D}"/>
              </a:ext>
            </a:extLst>
          </p:cNvPr>
          <p:cNvSpPr/>
          <p:nvPr/>
        </p:nvSpPr>
        <p:spPr>
          <a:xfrm>
            <a:off x="0" y="222308"/>
            <a:ext cx="12192000" cy="19639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9630333A-CA87-4915-A33E-8E56D09C850B}"/>
              </a:ext>
            </a:extLst>
          </p:cNvPr>
          <p:cNvSpPr txBox="1"/>
          <p:nvPr/>
        </p:nvSpPr>
        <p:spPr>
          <a:xfrm>
            <a:off x="1432932" y="49682"/>
            <a:ext cx="948224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ค่าบริการดูแลรักษา แบบผู้ป่วยนอกและแยกกักตัวที่บ้าน </a:t>
            </a:r>
            <a:r>
              <a:rPr lang="en-US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OPSI 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มีนาคม – พฤษภาคม 65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690174" y="1265265"/>
            <a:ext cx="2366432" cy="2760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400" b="1" dirty="0"/>
              <a:t>1 มีนาคม – 15 พฤษภาคม 1,000 บาท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690174" y="1878817"/>
            <a:ext cx="2408220" cy="303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400" b="1" dirty="0"/>
              <a:t>16 พฤษภาคม – 30 พฤษภาคม 600 บาท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572737"/>
              </p:ext>
            </p:extLst>
          </p:nvPr>
        </p:nvGraphicFramePr>
        <p:xfrm>
          <a:off x="353087" y="686086"/>
          <a:ext cx="9125892" cy="5737327"/>
        </p:xfrm>
        <a:graphic>
          <a:graphicData uri="http://schemas.openxmlformats.org/drawingml/2006/table">
            <a:tbl>
              <a:tblPr/>
              <a:tblGrid>
                <a:gridCol w="1763959">
                  <a:extLst>
                    <a:ext uri="{9D8B030D-6E8A-4147-A177-3AD203B41FA5}">
                      <a16:colId xmlns:a16="http://schemas.microsoft.com/office/drawing/2014/main" val="1231105865"/>
                    </a:ext>
                  </a:extLst>
                </a:gridCol>
                <a:gridCol w="1597938">
                  <a:extLst>
                    <a:ext uri="{9D8B030D-6E8A-4147-A177-3AD203B41FA5}">
                      <a16:colId xmlns:a16="http://schemas.microsoft.com/office/drawing/2014/main" val="1896228843"/>
                    </a:ext>
                  </a:extLst>
                </a:gridCol>
                <a:gridCol w="1390414">
                  <a:extLst>
                    <a:ext uri="{9D8B030D-6E8A-4147-A177-3AD203B41FA5}">
                      <a16:colId xmlns:a16="http://schemas.microsoft.com/office/drawing/2014/main" val="2252856952"/>
                    </a:ext>
                  </a:extLst>
                </a:gridCol>
                <a:gridCol w="1416355">
                  <a:extLst>
                    <a:ext uri="{9D8B030D-6E8A-4147-A177-3AD203B41FA5}">
                      <a16:colId xmlns:a16="http://schemas.microsoft.com/office/drawing/2014/main" val="2150858867"/>
                    </a:ext>
                  </a:extLst>
                </a:gridCol>
                <a:gridCol w="1525307">
                  <a:extLst>
                    <a:ext uri="{9D8B030D-6E8A-4147-A177-3AD203B41FA5}">
                      <a16:colId xmlns:a16="http://schemas.microsoft.com/office/drawing/2014/main" val="80798403"/>
                    </a:ext>
                  </a:extLst>
                </a:gridCol>
                <a:gridCol w="1431919">
                  <a:extLst>
                    <a:ext uri="{9D8B030D-6E8A-4147-A177-3AD203B41FA5}">
                      <a16:colId xmlns:a16="http://schemas.microsoft.com/office/drawing/2014/main" val="2275688029"/>
                    </a:ext>
                  </a:extLst>
                </a:gridCol>
              </a:tblGrid>
              <a:tr h="2492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หน่วยบริการ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ประมาณการ ค่าใช้จ่ายที่ได้รับ มี.ค.- พ.ค.65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27 เม.ย. 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25 พ.ค. 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+mj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452521"/>
                  </a:ext>
                </a:extLst>
              </a:tr>
              <a:tr h="62811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6503_OP_02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6504_OP_01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6504_OP_02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226613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พระนครศรีอยุธยา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8,661,800.00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407469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เสนา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5,198,800.00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32,000.00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493,300.00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525,300.00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410715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บางปะอิน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1,897,800.00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 5,000.00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225,000.00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230,000.00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395318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ท่าเรือ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4,749,600.00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720175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ภาชี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3,311,400.00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689,000.00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   4,000.00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693,000.00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209694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สมเด็จฯ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44330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บางปะหัน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3,689,400.00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 5,000.00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225,000.00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230,000.00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643859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วังน้อย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2,066,600.00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 11,000.00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11,000.00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5217548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บางไทร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1,686,600.00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154099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ลาดบัวหลวง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2,814,600.00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 76,400.00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76,400.00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614423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ผักไห่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164,600.00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611884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อุทัย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410,200.00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 3,000.00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 23,000.00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26,000.00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202860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บางบาล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2,785,600.00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2172515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บางซ้าย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350,800.00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46,000.00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102,000.00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148,000.00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179446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มหาราช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880,400.00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8,000.00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399,000.00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337,000.00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744,000.00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3810469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บ้านแพรก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233,400.00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 2,000.00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 25,000.00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27,000.00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883626"/>
                  </a:ext>
                </a:extLst>
              </a:tr>
              <a:tr h="249280">
                <a:tc>
                  <a:txBody>
                    <a:bodyPr/>
                    <a:lstStyle/>
                    <a:p>
                      <a:pPr algn="l" fontAlgn="b"/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+mj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38,901,600.00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     8,000.00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1,181,000.00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  1,521,700.00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j-cs"/>
                        </a:rPr>
                        <a:t>   2,710,700.00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523207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979" y="3111689"/>
            <a:ext cx="2671184" cy="217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42188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85" y="395785"/>
            <a:ext cx="11110759" cy="61573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1DDC65-D7AC-46A4-98BB-15F8FA1EE990}"/>
              </a:ext>
            </a:extLst>
          </p:cNvPr>
          <p:cNvSpPr/>
          <p:nvPr/>
        </p:nvSpPr>
        <p:spPr>
          <a:xfrm>
            <a:off x="2565779" y="6414448"/>
            <a:ext cx="9048465" cy="443552"/>
          </a:xfrm>
          <a:prstGeom prst="rect">
            <a:avLst/>
          </a:prstGeom>
          <a:solidFill>
            <a:srgbClr val="BBC9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Zoom meeting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28 มิย.65 ประกาศฯ เร่งรัดเบิกจ่ายให้แล้วเสร็จ ภายใน 31 สค. 65  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3676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96"/>
            <a:ext cx="12010029" cy="680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23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1B3A8260-5D8F-7982-C6D2-EC8096724747}"/>
              </a:ext>
            </a:extLst>
          </p:cNvPr>
          <p:cNvSpPr/>
          <p:nvPr/>
        </p:nvSpPr>
        <p:spPr>
          <a:xfrm>
            <a:off x="6602691" y="1635049"/>
            <a:ext cx="5589309" cy="40467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FF4B23F-1F06-A110-244C-96A1EFD78194}"/>
              </a:ext>
            </a:extLst>
          </p:cNvPr>
          <p:cNvSpPr/>
          <p:nvPr/>
        </p:nvSpPr>
        <p:spPr>
          <a:xfrm>
            <a:off x="3498220" y="1635049"/>
            <a:ext cx="2975152" cy="40467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3AFF21-B3C2-58DC-B56D-C1E046A4317A}"/>
              </a:ext>
            </a:extLst>
          </p:cNvPr>
          <p:cNvSpPr/>
          <p:nvPr/>
        </p:nvSpPr>
        <p:spPr>
          <a:xfrm>
            <a:off x="0" y="1635049"/>
            <a:ext cx="3368901" cy="4046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B4058F-7FB7-8B4B-89D9-42F91485947C}"/>
              </a:ext>
            </a:extLst>
          </p:cNvPr>
          <p:cNvSpPr/>
          <p:nvPr/>
        </p:nvSpPr>
        <p:spPr>
          <a:xfrm>
            <a:off x="2998867" y="5905624"/>
            <a:ext cx="6829537" cy="685432"/>
          </a:xfrm>
          <a:prstGeom prst="rect">
            <a:avLst/>
          </a:prstGeom>
          <a:solidFill>
            <a:srgbClr val="B4B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ED81F8-FA8D-533E-66C8-CBE26F06A19E}"/>
              </a:ext>
            </a:extLst>
          </p:cNvPr>
          <p:cNvSpPr/>
          <p:nvPr/>
        </p:nvSpPr>
        <p:spPr>
          <a:xfrm>
            <a:off x="650702" y="0"/>
            <a:ext cx="10916260" cy="1006345"/>
          </a:xfrm>
          <a:prstGeom prst="rect">
            <a:avLst/>
          </a:prstGeom>
          <a:solidFill>
            <a:srgbClr val="B4B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415905-FD1B-0E78-EB49-006B3D95A919}"/>
              </a:ext>
            </a:extLst>
          </p:cNvPr>
          <p:cNvSpPr txBox="1"/>
          <p:nvPr/>
        </p:nvSpPr>
        <p:spPr>
          <a:xfrm>
            <a:off x="2223489" y="182094"/>
            <a:ext cx="8346424" cy="140171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tIns="3600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สรุปผล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การประเมินศูนย์จัดเก็บรายได้คุณภาพ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ตรวจราชการรอบที่ 1/2565 (รพ.)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A062C1-1FD0-00F2-6CFA-4C29B0643250}"/>
              </a:ext>
            </a:extLst>
          </p:cNvPr>
          <p:cNvSpPr txBox="1"/>
          <p:nvPr/>
        </p:nvSpPr>
        <p:spPr>
          <a:xfrm>
            <a:off x="3449712" y="6024503"/>
            <a:ext cx="5984574" cy="46113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tIns="108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เกณฑ์ระดับดีขึ้นไป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H SarabunPSK" panose="020B0500040200020003" pitchFamily="34" charset="-34"/>
              </a:rPr>
              <a:t>&gt;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ambria Math" panose="02040503050406030204" pitchFamily="18" charset="0"/>
                <a:cs typeface="TH SarabunPSK" panose="020B0500040200020003" pitchFamily="34" charset="-34"/>
              </a:rPr>
              <a:t> 90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ambria Math" panose="02040503050406030204" pitchFamily="18" charset="0"/>
                <a:cs typeface="TH SarabunPSK" panose="020B0500040200020003" pitchFamily="34" charset="-34"/>
              </a:rPr>
              <a:t>% =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ambria Math" panose="02040503050406030204" pitchFamily="18" charset="0"/>
                <a:cs typeface="TH SarabunPSK" panose="020B0500040200020003" pitchFamily="34" charset="-34"/>
              </a:rPr>
              <a:t>อยุธยา รอบที่ 1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H SarabunPSK" panose="020B0500040200020003" pitchFamily="34" charset="-34"/>
              </a:rPr>
              <a:t>⤏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ambria Math" panose="02040503050406030204" pitchFamily="18" charset="0"/>
                <a:cs typeface="TH SarabunPSK" panose="020B0500040200020003" pitchFamily="34" charset="-34"/>
              </a:rPr>
              <a:t>  50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ambria Math" panose="02040503050406030204" pitchFamily="18" charset="0"/>
                <a:cs typeface="TH SarabunPSK" panose="020B0500040200020003" pitchFamily="34" charset="-34"/>
              </a:rPr>
              <a:t>%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3192B02-050A-DD4D-8A0D-F3F87CA0D0FC}"/>
              </a:ext>
            </a:extLst>
          </p:cNvPr>
          <p:cNvSpPr/>
          <p:nvPr/>
        </p:nvSpPr>
        <p:spPr>
          <a:xfrm>
            <a:off x="1092365" y="1850212"/>
            <a:ext cx="1131124" cy="788175"/>
          </a:xfrm>
          <a:custGeom>
            <a:avLst/>
            <a:gdLst>
              <a:gd name="connsiteX0" fmla="*/ 448067 w 1096108"/>
              <a:gd name="connsiteY0" fmla="*/ 0 h 1167113"/>
              <a:gd name="connsiteX1" fmla="*/ 648041 w 1096108"/>
              <a:gd name="connsiteY1" fmla="*/ 0 h 1167113"/>
              <a:gd name="connsiteX2" fmla="*/ 1096108 w 1096108"/>
              <a:gd name="connsiteY2" fmla="*/ 448067 h 1167113"/>
              <a:gd name="connsiteX3" fmla="*/ 1096108 w 1096108"/>
              <a:gd name="connsiteY3" fmla="*/ 1167113 h 1167113"/>
              <a:gd name="connsiteX4" fmla="*/ 0 w 1096108"/>
              <a:gd name="connsiteY4" fmla="*/ 1167113 h 1167113"/>
              <a:gd name="connsiteX5" fmla="*/ 0 w 1096108"/>
              <a:gd name="connsiteY5" fmla="*/ 448067 h 1167113"/>
              <a:gd name="connsiteX6" fmla="*/ 448067 w 1096108"/>
              <a:gd name="connsiteY6" fmla="*/ 0 h 116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6108" h="1167113">
                <a:moveTo>
                  <a:pt x="448067" y="0"/>
                </a:moveTo>
                <a:lnTo>
                  <a:pt x="648041" y="0"/>
                </a:lnTo>
                <a:cubicBezTo>
                  <a:pt x="895502" y="0"/>
                  <a:pt x="1096108" y="200606"/>
                  <a:pt x="1096108" y="448067"/>
                </a:cubicBezTo>
                <a:lnTo>
                  <a:pt x="1096108" y="1167113"/>
                </a:lnTo>
                <a:lnTo>
                  <a:pt x="0" y="1167113"/>
                </a:lnTo>
                <a:lnTo>
                  <a:pt x="0" y="448067"/>
                </a:lnTo>
                <a:cubicBezTo>
                  <a:pt x="0" y="200606"/>
                  <a:pt x="200606" y="0"/>
                  <a:pt x="448067" y="0"/>
                </a:cubicBezTo>
                <a:close/>
              </a:path>
            </a:pathLst>
          </a:custGeom>
          <a:solidFill>
            <a:srgbClr val="B4B8A2"/>
          </a:solidFill>
          <a:ln>
            <a:solidFill>
              <a:schemeClr val="bg1">
                <a:lumMod val="95000"/>
              </a:schemeClr>
            </a:solidFill>
            <a:prstDash val="sysDash"/>
          </a:ln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C8F76AD-EEBE-C58D-2253-2BB8AE9722E2}"/>
              </a:ext>
            </a:extLst>
          </p:cNvPr>
          <p:cNvSpPr/>
          <p:nvPr/>
        </p:nvSpPr>
        <p:spPr>
          <a:xfrm>
            <a:off x="4365950" y="1801222"/>
            <a:ext cx="1131124" cy="788175"/>
          </a:xfrm>
          <a:custGeom>
            <a:avLst/>
            <a:gdLst>
              <a:gd name="connsiteX0" fmla="*/ 448067 w 1096108"/>
              <a:gd name="connsiteY0" fmla="*/ 0 h 1167113"/>
              <a:gd name="connsiteX1" fmla="*/ 648041 w 1096108"/>
              <a:gd name="connsiteY1" fmla="*/ 0 h 1167113"/>
              <a:gd name="connsiteX2" fmla="*/ 1096108 w 1096108"/>
              <a:gd name="connsiteY2" fmla="*/ 448067 h 1167113"/>
              <a:gd name="connsiteX3" fmla="*/ 1096108 w 1096108"/>
              <a:gd name="connsiteY3" fmla="*/ 1167113 h 1167113"/>
              <a:gd name="connsiteX4" fmla="*/ 0 w 1096108"/>
              <a:gd name="connsiteY4" fmla="*/ 1167113 h 1167113"/>
              <a:gd name="connsiteX5" fmla="*/ 0 w 1096108"/>
              <a:gd name="connsiteY5" fmla="*/ 448067 h 1167113"/>
              <a:gd name="connsiteX6" fmla="*/ 448067 w 1096108"/>
              <a:gd name="connsiteY6" fmla="*/ 0 h 116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6108" h="1167113">
                <a:moveTo>
                  <a:pt x="448067" y="0"/>
                </a:moveTo>
                <a:lnTo>
                  <a:pt x="648041" y="0"/>
                </a:lnTo>
                <a:cubicBezTo>
                  <a:pt x="895502" y="0"/>
                  <a:pt x="1096108" y="200606"/>
                  <a:pt x="1096108" y="448067"/>
                </a:cubicBezTo>
                <a:lnTo>
                  <a:pt x="1096108" y="1167113"/>
                </a:lnTo>
                <a:lnTo>
                  <a:pt x="0" y="1167113"/>
                </a:lnTo>
                <a:lnTo>
                  <a:pt x="0" y="448067"/>
                </a:lnTo>
                <a:cubicBezTo>
                  <a:pt x="0" y="200606"/>
                  <a:pt x="200606" y="0"/>
                  <a:pt x="448067" y="0"/>
                </a:cubicBezTo>
                <a:close/>
              </a:path>
            </a:pathLst>
          </a:custGeom>
          <a:solidFill>
            <a:srgbClr val="B4B8A2"/>
          </a:solidFill>
          <a:ln>
            <a:solidFill>
              <a:schemeClr val="bg1">
                <a:lumMod val="95000"/>
              </a:schemeClr>
            </a:solidFill>
            <a:prstDash val="sysDash"/>
          </a:ln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FDC8D29-732B-0330-CEA8-86A12A7F002F}"/>
              </a:ext>
            </a:extLst>
          </p:cNvPr>
          <p:cNvSpPr/>
          <p:nvPr/>
        </p:nvSpPr>
        <p:spPr>
          <a:xfrm>
            <a:off x="8177251" y="1709035"/>
            <a:ext cx="1651153" cy="1055080"/>
          </a:xfrm>
          <a:custGeom>
            <a:avLst/>
            <a:gdLst>
              <a:gd name="connsiteX0" fmla="*/ 448067 w 1096108"/>
              <a:gd name="connsiteY0" fmla="*/ 0 h 1167113"/>
              <a:gd name="connsiteX1" fmla="*/ 648041 w 1096108"/>
              <a:gd name="connsiteY1" fmla="*/ 0 h 1167113"/>
              <a:gd name="connsiteX2" fmla="*/ 1096108 w 1096108"/>
              <a:gd name="connsiteY2" fmla="*/ 448067 h 1167113"/>
              <a:gd name="connsiteX3" fmla="*/ 1096108 w 1096108"/>
              <a:gd name="connsiteY3" fmla="*/ 1167113 h 1167113"/>
              <a:gd name="connsiteX4" fmla="*/ 0 w 1096108"/>
              <a:gd name="connsiteY4" fmla="*/ 1167113 h 1167113"/>
              <a:gd name="connsiteX5" fmla="*/ 0 w 1096108"/>
              <a:gd name="connsiteY5" fmla="*/ 448067 h 1167113"/>
              <a:gd name="connsiteX6" fmla="*/ 448067 w 1096108"/>
              <a:gd name="connsiteY6" fmla="*/ 0 h 116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6108" h="1167113">
                <a:moveTo>
                  <a:pt x="448067" y="0"/>
                </a:moveTo>
                <a:lnTo>
                  <a:pt x="648041" y="0"/>
                </a:lnTo>
                <a:cubicBezTo>
                  <a:pt x="895502" y="0"/>
                  <a:pt x="1096108" y="200606"/>
                  <a:pt x="1096108" y="448067"/>
                </a:cubicBezTo>
                <a:lnTo>
                  <a:pt x="1096108" y="1167113"/>
                </a:lnTo>
                <a:lnTo>
                  <a:pt x="0" y="1167113"/>
                </a:lnTo>
                <a:lnTo>
                  <a:pt x="0" y="448067"/>
                </a:lnTo>
                <a:cubicBezTo>
                  <a:pt x="0" y="200606"/>
                  <a:pt x="200606" y="0"/>
                  <a:pt x="448067" y="0"/>
                </a:cubicBezTo>
                <a:close/>
              </a:path>
            </a:pathLst>
          </a:custGeom>
          <a:solidFill>
            <a:srgbClr val="B4B8A2"/>
          </a:solidFill>
          <a:ln>
            <a:solidFill>
              <a:schemeClr val="bg1">
                <a:lumMod val="95000"/>
              </a:schemeClr>
            </a:solidFill>
            <a:prstDash val="sysDash"/>
          </a:ln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โรงพยาบาล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0046C0-C864-2494-662A-AA4FAA539DC4}"/>
              </a:ext>
            </a:extLst>
          </p:cNvPr>
          <p:cNvGrpSpPr/>
          <p:nvPr/>
        </p:nvGrpSpPr>
        <p:grpSpPr>
          <a:xfrm>
            <a:off x="650702" y="2903953"/>
            <a:ext cx="1881483" cy="632766"/>
            <a:chOff x="8065613" y="3770142"/>
            <a:chExt cx="3948196" cy="786243"/>
          </a:xfrm>
          <a:solidFill>
            <a:srgbClr val="C2A57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D345E0A-1185-1D57-6EE6-E4C946F96440}"/>
                </a:ext>
              </a:extLst>
            </p:cNvPr>
            <p:cNvSpPr/>
            <p:nvPr/>
          </p:nvSpPr>
          <p:spPr>
            <a:xfrm>
              <a:off x="8521773" y="3770142"/>
              <a:ext cx="2963476" cy="786243"/>
            </a:xfrm>
            <a:custGeom>
              <a:avLst/>
              <a:gdLst>
                <a:gd name="connsiteX0" fmla="*/ 246028 w 2963476"/>
                <a:gd name="connsiteY0" fmla="*/ 0 h 786243"/>
                <a:gd name="connsiteX1" fmla="*/ 2856851 w 2963476"/>
                <a:gd name="connsiteY1" fmla="*/ 0 h 786243"/>
                <a:gd name="connsiteX2" fmla="*/ 2963476 w 2963476"/>
                <a:gd name="connsiteY2" fmla="*/ 6652 h 786243"/>
                <a:gd name="connsiteX3" fmla="*/ 2713883 w 2963476"/>
                <a:gd name="connsiteY3" fmla="*/ 786243 h 786243"/>
                <a:gd name="connsiteX4" fmla="*/ 179023 w 2963476"/>
                <a:gd name="connsiteY4" fmla="*/ 786243 h 786243"/>
                <a:gd name="connsiteX5" fmla="*/ 51021 w 2963476"/>
                <a:gd name="connsiteY5" fmla="*/ 778257 h 786243"/>
                <a:gd name="connsiteX6" fmla="*/ 0 w 2963476"/>
                <a:gd name="connsiteY6" fmla="*/ 768455 h 786243"/>
                <a:gd name="connsiteX7" fmla="*/ 246028 w 2963476"/>
                <a:gd name="connsiteY7" fmla="*/ 0 h 78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63476" h="786243">
                  <a:moveTo>
                    <a:pt x="246028" y="0"/>
                  </a:moveTo>
                  <a:lnTo>
                    <a:pt x="2856851" y="0"/>
                  </a:lnTo>
                  <a:lnTo>
                    <a:pt x="2963476" y="6652"/>
                  </a:lnTo>
                  <a:lnTo>
                    <a:pt x="2713883" y="786243"/>
                  </a:lnTo>
                  <a:lnTo>
                    <a:pt x="179023" y="786243"/>
                  </a:lnTo>
                  <a:cubicBezTo>
                    <a:pt x="135177" y="786243"/>
                    <a:pt x="92368" y="783493"/>
                    <a:pt x="51021" y="778257"/>
                  </a:cubicBezTo>
                  <a:lnTo>
                    <a:pt x="0" y="768455"/>
                  </a:lnTo>
                  <a:lnTo>
                    <a:pt x="24602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94EDA16-3045-AACE-9444-16CE1CB03261}"/>
                </a:ext>
              </a:extLst>
            </p:cNvPr>
            <p:cNvSpPr/>
            <p:nvPr/>
          </p:nvSpPr>
          <p:spPr>
            <a:xfrm>
              <a:off x="8337687" y="3772445"/>
              <a:ext cx="326195" cy="743712"/>
            </a:xfrm>
            <a:custGeom>
              <a:avLst/>
              <a:gdLst>
                <a:gd name="connsiteX0" fmla="*/ 326195 w 326195"/>
                <a:gd name="connsiteY0" fmla="*/ 0 h 743712"/>
                <a:gd name="connsiteX1" fmla="*/ 88090 w 326195"/>
                <a:gd name="connsiteY1" fmla="*/ 743712 h 743712"/>
                <a:gd name="connsiteX2" fmla="*/ 7988 w 326195"/>
                <a:gd name="connsiteY2" fmla="*/ 716804 h 743712"/>
                <a:gd name="connsiteX3" fmla="*/ 0 w 326195"/>
                <a:gd name="connsiteY3" fmla="*/ 712725 h 743712"/>
                <a:gd name="connsiteX4" fmla="*/ 225793 w 326195"/>
                <a:gd name="connsiteY4" fmla="*/ 7473 h 743712"/>
                <a:gd name="connsiteX5" fmla="*/ 235108 w 326195"/>
                <a:gd name="connsiteY5" fmla="*/ 5683 h 743712"/>
                <a:gd name="connsiteX6" fmla="*/ 326195 w 326195"/>
                <a:gd name="connsiteY6" fmla="*/ 0 h 74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195" h="743712">
                  <a:moveTo>
                    <a:pt x="326195" y="0"/>
                  </a:moveTo>
                  <a:lnTo>
                    <a:pt x="88090" y="743712"/>
                  </a:lnTo>
                  <a:lnTo>
                    <a:pt x="7988" y="716804"/>
                  </a:lnTo>
                  <a:lnTo>
                    <a:pt x="0" y="712725"/>
                  </a:lnTo>
                  <a:lnTo>
                    <a:pt x="225793" y="7473"/>
                  </a:lnTo>
                  <a:lnTo>
                    <a:pt x="235108" y="5683"/>
                  </a:lnTo>
                  <a:lnTo>
                    <a:pt x="326195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21E9B87-934E-F54E-AAD9-33EA061B76AB}"/>
                </a:ext>
              </a:extLst>
            </p:cNvPr>
            <p:cNvSpPr/>
            <p:nvPr/>
          </p:nvSpPr>
          <p:spPr>
            <a:xfrm>
              <a:off x="11338839" y="3792857"/>
              <a:ext cx="339188" cy="763528"/>
            </a:xfrm>
            <a:custGeom>
              <a:avLst/>
              <a:gdLst>
                <a:gd name="connsiteX0" fmla="*/ 244450 w 339188"/>
                <a:gd name="connsiteY0" fmla="*/ 0 h 763528"/>
                <a:gd name="connsiteX1" fmla="*/ 287014 w 339188"/>
                <a:gd name="connsiteY1" fmla="*/ 8177 h 763528"/>
                <a:gd name="connsiteX2" fmla="*/ 339188 w 339188"/>
                <a:gd name="connsiteY2" fmla="*/ 25704 h 763528"/>
                <a:gd name="connsiteX3" fmla="*/ 104255 w 339188"/>
                <a:gd name="connsiteY3" fmla="*/ 759506 h 763528"/>
                <a:gd name="connsiteX4" fmla="*/ 39786 w 339188"/>
                <a:gd name="connsiteY4" fmla="*/ 763528 h 763528"/>
                <a:gd name="connsiteX5" fmla="*/ 0 w 339188"/>
                <a:gd name="connsiteY5" fmla="*/ 763528 h 763528"/>
                <a:gd name="connsiteX6" fmla="*/ 244450 w 339188"/>
                <a:gd name="connsiteY6" fmla="*/ 0 h 76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9188" h="763528">
                  <a:moveTo>
                    <a:pt x="244450" y="0"/>
                  </a:moveTo>
                  <a:lnTo>
                    <a:pt x="287014" y="8177"/>
                  </a:lnTo>
                  <a:lnTo>
                    <a:pt x="339188" y="25704"/>
                  </a:lnTo>
                  <a:lnTo>
                    <a:pt x="104255" y="759506"/>
                  </a:lnTo>
                  <a:lnTo>
                    <a:pt x="39786" y="763528"/>
                  </a:lnTo>
                  <a:lnTo>
                    <a:pt x="0" y="763528"/>
                  </a:lnTo>
                  <a:lnTo>
                    <a:pt x="24445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81E2899-1555-CB05-DB91-51F14D69BF1A}"/>
                </a:ext>
              </a:extLst>
            </p:cNvPr>
            <p:cNvSpPr/>
            <p:nvPr/>
          </p:nvSpPr>
          <p:spPr>
            <a:xfrm>
              <a:off x="8065613" y="3801046"/>
              <a:ext cx="387920" cy="638327"/>
            </a:xfrm>
            <a:custGeom>
              <a:avLst/>
              <a:gdLst>
                <a:gd name="connsiteX0" fmla="*/ 387920 w 387920"/>
                <a:gd name="connsiteY0" fmla="*/ 0 h 638327"/>
                <a:gd name="connsiteX1" fmla="*/ 183554 w 387920"/>
                <a:gd name="connsiteY1" fmla="*/ 638327 h 638327"/>
                <a:gd name="connsiteX2" fmla="*/ 108489 w 387920"/>
                <a:gd name="connsiteY2" fmla="*/ 582021 h 638327"/>
                <a:gd name="connsiteX3" fmla="*/ 0 w 387920"/>
                <a:gd name="connsiteY3" fmla="*/ 362218 h 638327"/>
                <a:gd name="connsiteX4" fmla="*/ 280062 w 387920"/>
                <a:gd name="connsiteY4" fmla="*/ 36232 h 638327"/>
                <a:gd name="connsiteX5" fmla="*/ 387920 w 387920"/>
                <a:gd name="connsiteY5" fmla="*/ 0 h 63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920" h="638327">
                  <a:moveTo>
                    <a:pt x="387920" y="0"/>
                  </a:moveTo>
                  <a:lnTo>
                    <a:pt x="183554" y="638327"/>
                  </a:lnTo>
                  <a:lnTo>
                    <a:pt x="108489" y="582021"/>
                  </a:lnTo>
                  <a:cubicBezTo>
                    <a:pt x="39996" y="519279"/>
                    <a:pt x="0" y="443641"/>
                    <a:pt x="0" y="362218"/>
                  </a:cubicBezTo>
                  <a:cubicBezTo>
                    <a:pt x="0" y="226514"/>
                    <a:pt x="111100" y="106877"/>
                    <a:pt x="280062" y="36232"/>
                  </a:cubicBezTo>
                  <a:lnTo>
                    <a:pt x="38792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92691E5-3CB8-C191-C707-A2851D87724C}"/>
                </a:ext>
              </a:extLst>
            </p:cNvPr>
            <p:cNvSpPr/>
            <p:nvPr/>
          </p:nvSpPr>
          <p:spPr>
            <a:xfrm>
              <a:off x="11550227" y="3855478"/>
              <a:ext cx="463582" cy="684545"/>
            </a:xfrm>
            <a:custGeom>
              <a:avLst/>
              <a:gdLst>
                <a:gd name="connsiteX0" fmla="*/ 219163 w 463582"/>
                <a:gd name="connsiteY0" fmla="*/ 0 h 684545"/>
                <a:gd name="connsiteX1" fmla="*/ 277528 w 463582"/>
                <a:gd name="connsiteY1" fmla="*/ 29802 h 684545"/>
                <a:gd name="connsiteX2" fmla="*/ 463582 w 463582"/>
                <a:gd name="connsiteY2" fmla="*/ 307786 h 684545"/>
                <a:gd name="connsiteX3" fmla="*/ 75626 w 463582"/>
                <a:gd name="connsiteY3" fmla="*/ 670015 h 684545"/>
                <a:gd name="connsiteX4" fmla="*/ 0 w 463582"/>
                <a:gd name="connsiteY4" fmla="*/ 684545 h 684545"/>
                <a:gd name="connsiteX5" fmla="*/ 219163 w 463582"/>
                <a:gd name="connsiteY5" fmla="*/ 0 h 68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582" h="684545">
                  <a:moveTo>
                    <a:pt x="219163" y="0"/>
                  </a:moveTo>
                  <a:lnTo>
                    <a:pt x="277528" y="29802"/>
                  </a:lnTo>
                  <a:cubicBezTo>
                    <a:pt x="392478" y="100942"/>
                    <a:pt x="463582" y="199223"/>
                    <a:pt x="463582" y="307786"/>
                  </a:cubicBezTo>
                  <a:cubicBezTo>
                    <a:pt x="463582" y="470631"/>
                    <a:pt x="303598" y="610339"/>
                    <a:pt x="75626" y="670015"/>
                  </a:cubicBezTo>
                  <a:lnTo>
                    <a:pt x="0" y="684545"/>
                  </a:lnTo>
                  <a:lnTo>
                    <a:pt x="21916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D15A294-B703-D9BD-A35C-CBCBBE1B4C8F}"/>
              </a:ext>
            </a:extLst>
          </p:cNvPr>
          <p:cNvGrpSpPr/>
          <p:nvPr/>
        </p:nvGrpSpPr>
        <p:grpSpPr>
          <a:xfrm>
            <a:off x="671104" y="3738522"/>
            <a:ext cx="1881483" cy="632766"/>
            <a:chOff x="8065613" y="3770142"/>
            <a:chExt cx="3948196" cy="786243"/>
          </a:xfrm>
          <a:solidFill>
            <a:srgbClr val="DF8874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0F68E8C-D722-2C69-31B4-4F35FBB5435E}"/>
                </a:ext>
              </a:extLst>
            </p:cNvPr>
            <p:cNvSpPr/>
            <p:nvPr/>
          </p:nvSpPr>
          <p:spPr>
            <a:xfrm>
              <a:off x="8521773" y="3770142"/>
              <a:ext cx="2963476" cy="786243"/>
            </a:xfrm>
            <a:custGeom>
              <a:avLst/>
              <a:gdLst>
                <a:gd name="connsiteX0" fmla="*/ 246028 w 2963476"/>
                <a:gd name="connsiteY0" fmla="*/ 0 h 786243"/>
                <a:gd name="connsiteX1" fmla="*/ 2856851 w 2963476"/>
                <a:gd name="connsiteY1" fmla="*/ 0 h 786243"/>
                <a:gd name="connsiteX2" fmla="*/ 2963476 w 2963476"/>
                <a:gd name="connsiteY2" fmla="*/ 6652 h 786243"/>
                <a:gd name="connsiteX3" fmla="*/ 2713883 w 2963476"/>
                <a:gd name="connsiteY3" fmla="*/ 786243 h 786243"/>
                <a:gd name="connsiteX4" fmla="*/ 179023 w 2963476"/>
                <a:gd name="connsiteY4" fmla="*/ 786243 h 786243"/>
                <a:gd name="connsiteX5" fmla="*/ 51021 w 2963476"/>
                <a:gd name="connsiteY5" fmla="*/ 778257 h 786243"/>
                <a:gd name="connsiteX6" fmla="*/ 0 w 2963476"/>
                <a:gd name="connsiteY6" fmla="*/ 768455 h 786243"/>
                <a:gd name="connsiteX7" fmla="*/ 246028 w 2963476"/>
                <a:gd name="connsiteY7" fmla="*/ 0 h 78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63476" h="786243">
                  <a:moveTo>
                    <a:pt x="246028" y="0"/>
                  </a:moveTo>
                  <a:lnTo>
                    <a:pt x="2856851" y="0"/>
                  </a:lnTo>
                  <a:lnTo>
                    <a:pt x="2963476" y="6652"/>
                  </a:lnTo>
                  <a:lnTo>
                    <a:pt x="2713883" y="786243"/>
                  </a:lnTo>
                  <a:lnTo>
                    <a:pt x="179023" y="786243"/>
                  </a:lnTo>
                  <a:cubicBezTo>
                    <a:pt x="135177" y="786243"/>
                    <a:pt x="92368" y="783493"/>
                    <a:pt x="51021" y="778257"/>
                  </a:cubicBezTo>
                  <a:lnTo>
                    <a:pt x="0" y="768455"/>
                  </a:lnTo>
                  <a:lnTo>
                    <a:pt x="24602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F3C46A-B924-2118-FA3B-A0F59E592ADE}"/>
                </a:ext>
              </a:extLst>
            </p:cNvPr>
            <p:cNvSpPr/>
            <p:nvPr/>
          </p:nvSpPr>
          <p:spPr>
            <a:xfrm>
              <a:off x="8337687" y="3772445"/>
              <a:ext cx="326195" cy="743712"/>
            </a:xfrm>
            <a:custGeom>
              <a:avLst/>
              <a:gdLst>
                <a:gd name="connsiteX0" fmla="*/ 326195 w 326195"/>
                <a:gd name="connsiteY0" fmla="*/ 0 h 743712"/>
                <a:gd name="connsiteX1" fmla="*/ 88090 w 326195"/>
                <a:gd name="connsiteY1" fmla="*/ 743712 h 743712"/>
                <a:gd name="connsiteX2" fmla="*/ 7988 w 326195"/>
                <a:gd name="connsiteY2" fmla="*/ 716804 h 743712"/>
                <a:gd name="connsiteX3" fmla="*/ 0 w 326195"/>
                <a:gd name="connsiteY3" fmla="*/ 712725 h 743712"/>
                <a:gd name="connsiteX4" fmla="*/ 225793 w 326195"/>
                <a:gd name="connsiteY4" fmla="*/ 7473 h 743712"/>
                <a:gd name="connsiteX5" fmla="*/ 235108 w 326195"/>
                <a:gd name="connsiteY5" fmla="*/ 5683 h 743712"/>
                <a:gd name="connsiteX6" fmla="*/ 326195 w 326195"/>
                <a:gd name="connsiteY6" fmla="*/ 0 h 74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195" h="743712">
                  <a:moveTo>
                    <a:pt x="326195" y="0"/>
                  </a:moveTo>
                  <a:lnTo>
                    <a:pt x="88090" y="743712"/>
                  </a:lnTo>
                  <a:lnTo>
                    <a:pt x="7988" y="716804"/>
                  </a:lnTo>
                  <a:lnTo>
                    <a:pt x="0" y="712725"/>
                  </a:lnTo>
                  <a:lnTo>
                    <a:pt x="225793" y="7473"/>
                  </a:lnTo>
                  <a:lnTo>
                    <a:pt x="235108" y="5683"/>
                  </a:lnTo>
                  <a:lnTo>
                    <a:pt x="326195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F5392AE-92C5-4265-4ED0-452918CD8715}"/>
                </a:ext>
              </a:extLst>
            </p:cNvPr>
            <p:cNvSpPr/>
            <p:nvPr/>
          </p:nvSpPr>
          <p:spPr>
            <a:xfrm>
              <a:off x="11338839" y="3792857"/>
              <a:ext cx="339188" cy="763528"/>
            </a:xfrm>
            <a:custGeom>
              <a:avLst/>
              <a:gdLst>
                <a:gd name="connsiteX0" fmla="*/ 244450 w 339188"/>
                <a:gd name="connsiteY0" fmla="*/ 0 h 763528"/>
                <a:gd name="connsiteX1" fmla="*/ 287014 w 339188"/>
                <a:gd name="connsiteY1" fmla="*/ 8177 h 763528"/>
                <a:gd name="connsiteX2" fmla="*/ 339188 w 339188"/>
                <a:gd name="connsiteY2" fmla="*/ 25704 h 763528"/>
                <a:gd name="connsiteX3" fmla="*/ 104255 w 339188"/>
                <a:gd name="connsiteY3" fmla="*/ 759506 h 763528"/>
                <a:gd name="connsiteX4" fmla="*/ 39786 w 339188"/>
                <a:gd name="connsiteY4" fmla="*/ 763528 h 763528"/>
                <a:gd name="connsiteX5" fmla="*/ 0 w 339188"/>
                <a:gd name="connsiteY5" fmla="*/ 763528 h 763528"/>
                <a:gd name="connsiteX6" fmla="*/ 244450 w 339188"/>
                <a:gd name="connsiteY6" fmla="*/ 0 h 76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9188" h="763528">
                  <a:moveTo>
                    <a:pt x="244450" y="0"/>
                  </a:moveTo>
                  <a:lnTo>
                    <a:pt x="287014" y="8177"/>
                  </a:lnTo>
                  <a:lnTo>
                    <a:pt x="339188" y="25704"/>
                  </a:lnTo>
                  <a:lnTo>
                    <a:pt x="104255" y="759506"/>
                  </a:lnTo>
                  <a:lnTo>
                    <a:pt x="39786" y="763528"/>
                  </a:lnTo>
                  <a:lnTo>
                    <a:pt x="0" y="763528"/>
                  </a:lnTo>
                  <a:lnTo>
                    <a:pt x="24445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63F7470-2751-5B40-CB44-036295A157E2}"/>
                </a:ext>
              </a:extLst>
            </p:cNvPr>
            <p:cNvSpPr/>
            <p:nvPr/>
          </p:nvSpPr>
          <p:spPr>
            <a:xfrm>
              <a:off x="8065613" y="3801046"/>
              <a:ext cx="387920" cy="638327"/>
            </a:xfrm>
            <a:custGeom>
              <a:avLst/>
              <a:gdLst>
                <a:gd name="connsiteX0" fmla="*/ 387920 w 387920"/>
                <a:gd name="connsiteY0" fmla="*/ 0 h 638327"/>
                <a:gd name="connsiteX1" fmla="*/ 183554 w 387920"/>
                <a:gd name="connsiteY1" fmla="*/ 638327 h 638327"/>
                <a:gd name="connsiteX2" fmla="*/ 108489 w 387920"/>
                <a:gd name="connsiteY2" fmla="*/ 582021 h 638327"/>
                <a:gd name="connsiteX3" fmla="*/ 0 w 387920"/>
                <a:gd name="connsiteY3" fmla="*/ 362218 h 638327"/>
                <a:gd name="connsiteX4" fmla="*/ 280062 w 387920"/>
                <a:gd name="connsiteY4" fmla="*/ 36232 h 638327"/>
                <a:gd name="connsiteX5" fmla="*/ 387920 w 387920"/>
                <a:gd name="connsiteY5" fmla="*/ 0 h 63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920" h="638327">
                  <a:moveTo>
                    <a:pt x="387920" y="0"/>
                  </a:moveTo>
                  <a:lnTo>
                    <a:pt x="183554" y="638327"/>
                  </a:lnTo>
                  <a:lnTo>
                    <a:pt x="108489" y="582021"/>
                  </a:lnTo>
                  <a:cubicBezTo>
                    <a:pt x="39996" y="519279"/>
                    <a:pt x="0" y="443641"/>
                    <a:pt x="0" y="362218"/>
                  </a:cubicBezTo>
                  <a:cubicBezTo>
                    <a:pt x="0" y="226514"/>
                    <a:pt x="111100" y="106877"/>
                    <a:pt x="280062" y="36232"/>
                  </a:cubicBezTo>
                  <a:lnTo>
                    <a:pt x="38792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5ABF321-3403-530A-0BCC-9128B58CA5C6}"/>
                </a:ext>
              </a:extLst>
            </p:cNvPr>
            <p:cNvSpPr/>
            <p:nvPr/>
          </p:nvSpPr>
          <p:spPr>
            <a:xfrm>
              <a:off x="11550227" y="3855478"/>
              <a:ext cx="463582" cy="684545"/>
            </a:xfrm>
            <a:custGeom>
              <a:avLst/>
              <a:gdLst>
                <a:gd name="connsiteX0" fmla="*/ 219163 w 463582"/>
                <a:gd name="connsiteY0" fmla="*/ 0 h 684545"/>
                <a:gd name="connsiteX1" fmla="*/ 277528 w 463582"/>
                <a:gd name="connsiteY1" fmla="*/ 29802 h 684545"/>
                <a:gd name="connsiteX2" fmla="*/ 463582 w 463582"/>
                <a:gd name="connsiteY2" fmla="*/ 307786 h 684545"/>
                <a:gd name="connsiteX3" fmla="*/ 75626 w 463582"/>
                <a:gd name="connsiteY3" fmla="*/ 670015 h 684545"/>
                <a:gd name="connsiteX4" fmla="*/ 0 w 463582"/>
                <a:gd name="connsiteY4" fmla="*/ 684545 h 684545"/>
                <a:gd name="connsiteX5" fmla="*/ 219163 w 463582"/>
                <a:gd name="connsiteY5" fmla="*/ 0 h 68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582" h="684545">
                  <a:moveTo>
                    <a:pt x="219163" y="0"/>
                  </a:moveTo>
                  <a:lnTo>
                    <a:pt x="277528" y="29802"/>
                  </a:lnTo>
                  <a:cubicBezTo>
                    <a:pt x="392478" y="100942"/>
                    <a:pt x="463582" y="199223"/>
                    <a:pt x="463582" y="307786"/>
                  </a:cubicBezTo>
                  <a:cubicBezTo>
                    <a:pt x="463582" y="470631"/>
                    <a:pt x="303598" y="610339"/>
                    <a:pt x="75626" y="670015"/>
                  </a:cubicBezTo>
                  <a:lnTo>
                    <a:pt x="0" y="684545"/>
                  </a:lnTo>
                  <a:lnTo>
                    <a:pt x="21916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0E33D2A-C305-FFD6-F0DD-5C847CCFED51}"/>
              </a:ext>
            </a:extLst>
          </p:cNvPr>
          <p:cNvGrpSpPr/>
          <p:nvPr/>
        </p:nvGrpSpPr>
        <p:grpSpPr>
          <a:xfrm>
            <a:off x="650702" y="4622561"/>
            <a:ext cx="1881483" cy="632766"/>
            <a:chOff x="8065613" y="3770142"/>
            <a:chExt cx="3948196" cy="786243"/>
          </a:xfrm>
          <a:solidFill>
            <a:srgbClr val="9CA04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C414009-3228-E546-6AF6-9AD5879AC490}"/>
                </a:ext>
              </a:extLst>
            </p:cNvPr>
            <p:cNvSpPr/>
            <p:nvPr/>
          </p:nvSpPr>
          <p:spPr>
            <a:xfrm>
              <a:off x="8521773" y="3770142"/>
              <a:ext cx="2963476" cy="786243"/>
            </a:xfrm>
            <a:custGeom>
              <a:avLst/>
              <a:gdLst>
                <a:gd name="connsiteX0" fmla="*/ 246028 w 2963476"/>
                <a:gd name="connsiteY0" fmla="*/ 0 h 786243"/>
                <a:gd name="connsiteX1" fmla="*/ 2856851 w 2963476"/>
                <a:gd name="connsiteY1" fmla="*/ 0 h 786243"/>
                <a:gd name="connsiteX2" fmla="*/ 2963476 w 2963476"/>
                <a:gd name="connsiteY2" fmla="*/ 6652 h 786243"/>
                <a:gd name="connsiteX3" fmla="*/ 2713883 w 2963476"/>
                <a:gd name="connsiteY3" fmla="*/ 786243 h 786243"/>
                <a:gd name="connsiteX4" fmla="*/ 179023 w 2963476"/>
                <a:gd name="connsiteY4" fmla="*/ 786243 h 786243"/>
                <a:gd name="connsiteX5" fmla="*/ 51021 w 2963476"/>
                <a:gd name="connsiteY5" fmla="*/ 778257 h 786243"/>
                <a:gd name="connsiteX6" fmla="*/ 0 w 2963476"/>
                <a:gd name="connsiteY6" fmla="*/ 768455 h 786243"/>
                <a:gd name="connsiteX7" fmla="*/ 246028 w 2963476"/>
                <a:gd name="connsiteY7" fmla="*/ 0 h 78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63476" h="786243">
                  <a:moveTo>
                    <a:pt x="246028" y="0"/>
                  </a:moveTo>
                  <a:lnTo>
                    <a:pt x="2856851" y="0"/>
                  </a:lnTo>
                  <a:lnTo>
                    <a:pt x="2963476" y="6652"/>
                  </a:lnTo>
                  <a:lnTo>
                    <a:pt x="2713883" y="786243"/>
                  </a:lnTo>
                  <a:lnTo>
                    <a:pt x="179023" y="786243"/>
                  </a:lnTo>
                  <a:cubicBezTo>
                    <a:pt x="135177" y="786243"/>
                    <a:pt x="92368" y="783493"/>
                    <a:pt x="51021" y="778257"/>
                  </a:cubicBezTo>
                  <a:lnTo>
                    <a:pt x="0" y="768455"/>
                  </a:lnTo>
                  <a:lnTo>
                    <a:pt x="24602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1D109A9-1099-AD12-8F39-5580F75CBBF3}"/>
                </a:ext>
              </a:extLst>
            </p:cNvPr>
            <p:cNvSpPr/>
            <p:nvPr/>
          </p:nvSpPr>
          <p:spPr>
            <a:xfrm>
              <a:off x="8337687" y="3772445"/>
              <a:ext cx="326195" cy="743712"/>
            </a:xfrm>
            <a:custGeom>
              <a:avLst/>
              <a:gdLst>
                <a:gd name="connsiteX0" fmla="*/ 326195 w 326195"/>
                <a:gd name="connsiteY0" fmla="*/ 0 h 743712"/>
                <a:gd name="connsiteX1" fmla="*/ 88090 w 326195"/>
                <a:gd name="connsiteY1" fmla="*/ 743712 h 743712"/>
                <a:gd name="connsiteX2" fmla="*/ 7988 w 326195"/>
                <a:gd name="connsiteY2" fmla="*/ 716804 h 743712"/>
                <a:gd name="connsiteX3" fmla="*/ 0 w 326195"/>
                <a:gd name="connsiteY3" fmla="*/ 712725 h 743712"/>
                <a:gd name="connsiteX4" fmla="*/ 225793 w 326195"/>
                <a:gd name="connsiteY4" fmla="*/ 7473 h 743712"/>
                <a:gd name="connsiteX5" fmla="*/ 235108 w 326195"/>
                <a:gd name="connsiteY5" fmla="*/ 5683 h 743712"/>
                <a:gd name="connsiteX6" fmla="*/ 326195 w 326195"/>
                <a:gd name="connsiteY6" fmla="*/ 0 h 74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195" h="743712">
                  <a:moveTo>
                    <a:pt x="326195" y="0"/>
                  </a:moveTo>
                  <a:lnTo>
                    <a:pt x="88090" y="743712"/>
                  </a:lnTo>
                  <a:lnTo>
                    <a:pt x="7988" y="716804"/>
                  </a:lnTo>
                  <a:lnTo>
                    <a:pt x="0" y="712725"/>
                  </a:lnTo>
                  <a:lnTo>
                    <a:pt x="225793" y="7473"/>
                  </a:lnTo>
                  <a:lnTo>
                    <a:pt x="235108" y="5683"/>
                  </a:lnTo>
                  <a:lnTo>
                    <a:pt x="326195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29E3C90-AEDE-28B2-4C57-60357141ED64}"/>
                </a:ext>
              </a:extLst>
            </p:cNvPr>
            <p:cNvSpPr/>
            <p:nvPr/>
          </p:nvSpPr>
          <p:spPr>
            <a:xfrm>
              <a:off x="11338839" y="3792857"/>
              <a:ext cx="339188" cy="763528"/>
            </a:xfrm>
            <a:custGeom>
              <a:avLst/>
              <a:gdLst>
                <a:gd name="connsiteX0" fmla="*/ 244450 w 339188"/>
                <a:gd name="connsiteY0" fmla="*/ 0 h 763528"/>
                <a:gd name="connsiteX1" fmla="*/ 287014 w 339188"/>
                <a:gd name="connsiteY1" fmla="*/ 8177 h 763528"/>
                <a:gd name="connsiteX2" fmla="*/ 339188 w 339188"/>
                <a:gd name="connsiteY2" fmla="*/ 25704 h 763528"/>
                <a:gd name="connsiteX3" fmla="*/ 104255 w 339188"/>
                <a:gd name="connsiteY3" fmla="*/ 759506 h 763528"/>
                <a:gd name="connsiteX4" fmla="*/ 39786 w 339188"/>
                <a:gd name="connsiteY4" fmla="*/ 763528 h 763528"/>
                <a:gd name="connsiteX5" fmla="*/ 0 w 339188"/>
                <a:gd name="connsiteY5" fmla="*/ 763528 h 763528"/>
                <a:gd name="connsiteX6" fmla="*/ 244450 w 339188"/>
                <a:gd name="connsiteY6" fmla="*/ 0 h 76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9188" h="763528">
                  <a:moveTo>
                    <a:pt x="244450" y="0"/>
                  </a:moveTo>
                  <a:lnTo>
                    <a:pt x="287014" y="8177"/>
                  </a:lnTo>
                  <a:lnTo>
                    <a:pt x="339188" y="25704"/>
                  </a:lnTo>
                  <a:lnTo>
                    <a:pt x="104255" y="759506"/>
                  </a:lnTo>
                  <a:lnTo>
                    <a:pt x="39786" y="763528"/>
                  </a:lnTo>
                  <a:lnTo>
                    <a:pt x="0" y="763528"/>
                  </a:lnTo>
                  <a:lnTo>
                    <a:pt x="24445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F61EE43-1DBB-760C-DB92-A01BE6A83E3B}"/>
                </a:ext>
              </a:extLst>
            </p:cNvPr>
            <p:cNvSpPr/>
            <p:nvPr/>
          </p:nvSpPr>
          <p:spPr>
            <a:xfrm>
              <a:off x="8065613" y="3801046"/>
              <a:ext cx="387920" cy="638327"/>
            </a:xfrm>
            <a:custGeom>
              <a:avLst/>
              <a:gdLst>
                <a:gd name="connsiteX0" fmla="*/ 387920 w 387920"/>
                <a:gd name="connsiteY0" fmla="*/ 0 h 638327"/>
                <a:gd name="connsiteX1" fmla="*/ 183554 w 387920"/>
                <a:gd name="connsiteY1" fmla="*/ 638327 h 638327"/>
                <a:gd name="connsiteX2" fmla="*/ 108489 w 387920"/>
                <a:gd name="connsiteY2" fmla="*/ 582021 h 638327"/>
                <a:gd name="connsiteX3" fmla="*/ 0 w 387920"/>
                <a:gd name="connsiteY3" fmla="*/ 362218 h 638327"/>
                <a:gd name="connsiteX4" fmla="*/ 280062 w 387920"/>
                <a:gd name="connsiteY4" fmla="*/ 36232 h 638327"/>
                <a:gd name="connsiteX5" fmla="*/ 387920 w 387920"/>
                <a:gd name="connsiteY5" fmla="*/ 0 h 63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920" h="638327">
                  <a:moveTo>
                    <a:pt x="387920" y="0"/>
                  </a:moveTo>
                  <a:lnTo>
                    <a:pt x="183554" y="638327"/>
                  </a:lnTo>
                  <a:lnTo>
                    <a:pt x="108489" y="582021"/>
                  </a:lnTo>
                  <a:cubicBezTo>
                    <a:pt x="39996" y="519279"/>
                    <a:pt x="0" y="443641"/>
                    <a:pt x="0" y="362218"/>
                  </a:cubicBezTo>
                  <a:cubicBezTo>
                    <a:pt x="0" y="226514"/>
                    <a:pt x="111100" y="106877"/>
                    <a:pt x="280062" y="36232"/>
                  </a:cubicBezTo>
                  <a:lnTo>
                    <a:pt x="38792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5646AE7-4E3F-B994-8C17-119BDBB49475}"/>
                </a:ext>
              </a:extLst>
            </p:cNvPr>
            <p:cNvSpPr/>
            <p:nvPr/>
          </p:nvSpPr>
          <p:spPr>
            <a:xfrm>
              <a:off x="11550227" y="3855478"/>
              <a:ext cx="463582" cy="684545"/>
            </a:xfrm>
            <a:custGeom>
              <a:avLst/>
              <a:gdLst>
                <a:gd name="connsiteX0" fmla="*/ 219163 w 463582"/>
                <a:gd name="connsiteY0" fmla="*/ 0 h 684545"/>
                <a:gd name="connsiteX1" fmla="*/ 277528 w 463582"/>
                <a:gd name="connsiteY1" fmla="*/ 29802 h 684545"/>
                <a:gd name="connsiteX2" fmla="*/ 463582 w 463582"/>
                <a:gd name="connsiteY2" fmla="*/ 307786 h 684545"/>
                <a:gd name="connsiteX3" fmla="*/ 75626 w 463582"/>
                <a:gd name="connsiteY3" fmla="*/ 670015 h 684545"/>
                <a:gd name="connsiteX4" fmla="*/ 0 w 463582"/>
                <a:gd name="connsiteY4" fmla="*/ 684545 h 684545"/>
                <a:gd name="connsiteX5" fmla="*/ 219163 w 463582"/>
                <a:gd name="connsiteY5" fmla="*/ 0 h 68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582" h="684545">
                  <a:moveTo>
                    <a:pt x="219163" y="0"/>
                  </a:moveTo>
                  <a:lnTo>
                    <a:pt x="277528" y="29802"/>
                  </a:lnTo>
                  <a:cubicBezTo>
                    <a:pt x="392478" y="100942"/>
                    <a:pt x="463582" y="199223"/>
                    <a:pt x="463582" y="307786"/>
                  </a:cubicBezTo>
                  <a:cubicBezTo>
                    <a:pt x="463582" y="470631"/>
                    <a:pt x="303598" y="610339"/>
                    <a:pt x="75626" y="670015"/>
                  </a:cubicBezTo>
                  <a:lnTo>
                    <a:pt x="0" y="684545"/>
                  </a:lnTo>
                  <a:lnTo>
                    <a:pt x="21916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F0DB3BD-8F9F-1FB7-638D-36BC3A9E3F88}"/>
              </a:ext>
            </a:extLst>
          </p:cNvPr>
          <p:cNvSpPr txBox="1"/>
          <p:nvPr/>
        </p:nvSpPr>
        <p:spPr>
          <a:xfrm>
            <a:off x="1325713" y="2964211"/>
            <a:ext cx="10401830" cy="618540"/>
          </a:xfrm>
          <a:prstGeom prst="rect">
            <a:avLst/>
          </a:prstGeom>
          <a:noFill/>
        </p:spPr>
        <p:txBody>
          <a:bodyPr wrap="square" tIns="21600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ดีมาก		ผักไห่, ภาชี, อุทัย, มหาราช, บ้านแพรก</a:t>
            </a:r>
            <a:endParaRPr kumimoji="0" lang="th-TH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2237BF-D14F-EA43-D157-A1D5555D963F}"/>
              </a:ext>
            </a:extLst>
          </p:cNvPr>
          <p:cNvSpPr txBox="1"/>
          <p:nvPr/>
        </p:nvSpPr>
        <p:spPr>
          <a:xfrm>
            <a:off x="1325713" y="3800163"/>
            <a:ext cx="10401830" cy="618540"/>
          </a:xfrm>
          <a:prstGeom prst="rect">
            <a:avLst/>
          </a:prstGeom>
          <a:noFill/>
        </p:spPr>
        <p:txBody>
          <a:bodyPr wrap="square" tIns="21600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B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          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ดี		          สมเด็จฯ, วังน้อย, บางซ้าย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E2A4C5-FAB6-3E9C-DB1C-24F1E88C9D42}"/>
              </a:ext>
            </a:extLst>
          </p:cNvPr>
          <p:cNvSpPr txBox="1"/>
          <p:nvPr/>
        </p:nvSpPr>
        <p:spPr>
          <a:xfrm>
            <a:off x="1325713" y="4740490"/>
            <a:ext cx="10521387" cy="941261"/>
          </a:xfrm>
          <a:prstGeom prst="rect">
            <a:avLst/>
          </a:prstGeom>
          <a:noFill/>
        </p:spPr>
        <p:txBody>
          <a:bodyPr wrap="square" tIns="18000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C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                            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ปานกลาง		อยุธยา, เสนา, บางปะหัน, ลาดบัวหลวง,</a:t>
            </a:r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                                    ท่าเรือ, บางไทร, บางบาล, บางปะอิน</a:t>
            </a:r>
          </a:p>
        </p:txBody>
      </p:sp>
    </p:spTree>
    <p:extLst>
      <p:ext uri="{BB962C8B-B14F-4D97-AF65-F5344CB8AC3E}">
        <p14:creationId xmlns:p14="http://schemas.microsoft.com/office/powerpoint/2010/main" val="2161189111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ED81F8-FA8D-533E-66C8-CBE26F06A19E}"/>
              </a:ext>
            </a:extLst>
          </p:cNvPr>
          <p:cNvSpPr/>
          <p:nvPr/>
        </p:nvSpPr>
        <p:spPr>
          <a:xfrm>
            <a:off x="1364342" y="0"/>
            <a:ext cx="9637487" cy="1006345"/>
          </a:xfrm>
          <a:prstGeom prst="rect">
            <a:avLst/>
          </a:prstGeom>
          <a:solidFill>
            <a:srgbClr val="B4B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415905-FD1B-0E78-EB49-006B3D95A919}"/>
              </a:ext>
            </a:extLst>
          </p:cNvPr>
          <p:cNvSpPr txBox="1"/>
          <p:nvPr/>
        </p:nvSpPr>
        <p:spPr>
          <a:xfrm>
            <a:off x="2944906" y="189374"/>
            <a:ext cx="7664823" cy="140171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tIns="3600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สรุป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4S4C 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(ภาพรวมจังหวัด)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ตรวจราชการรอบ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 1/2565 (รพ.)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0DB3BD-8F9F-1FB7-638D-36BC3A9E3F88}"/>
              </a:ext>
            </a:extLst>
          </p:cNvPr>
          <p:cNvSpPr txBox="1"/>
          <p:nvPr/>
        </p:nvSpPr>
        <p:spPr>
          <a:xfrm>
            <a:off x="964893" y="1838910"/>
            <a:ext cx="10994878" cy="4792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44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สิ่งที่ทำได้ดีที่สุด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คือ	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1. มีการบันทึกรหัสการรักษาพยาบาลครบถ้วน และเป็นปัจจุบัน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(Code)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	2. มีศูนย์จัดเก็บรายได้ตามโครงสร้างที่กำหนดไว้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(Structure)</a:t>
            </a:r>
          </a:p>
          <a:p>
            <a:pPr marL="1371600" marR="0" lvl="3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3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สิ่งที่เป็นปัญหา </a:t>
            </a:r>
          </a:p>
          <a:p>
            <a:pPr marL="0" marR="0" lvl="3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1.</a:t>
            </a:r>
            <a:r>
              <a:rPr kumimoji="0" lang="th-TH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ระบบการเรียกเก็บทุกกองทุนที่มีประสิทธิภาพ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System) </a:t>
            </a:r>
          </a:p>
          <a:p>
            <a:pPr marL="0" marR="0" lvl="3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รพ.ที่ผ่านเกณฑ์ระดับดีและดีมากเพียง 5 แห่ง 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	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---- บางบาล, ผักไห่, วังน้อย, บางซ้าย, อุทัย</a:t>
            </a:r>
          </a:p>
          <a:p>
            <a:pPr marL="0" marR="0" lvl="3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	- ไม่ปฏิบัติงานตาม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Flow chart 3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แห่ง 		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---- อยุธยา, ท่าเรือ, ลาดบัวหลวง</a:t>
            </a:r>
          </a:p>
          <a:p>
            <a:pPr marL="0" marR="0" lvl="3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	- ปัญหาการบันทึกลูกหนี้ 2 แห่ง			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----- บางปะอิน, ลาดบัวหลวง (บางไทรไม่ปัจจุบัน)</a:t>
            </a:r>
          </a:p>
          <a:p>
            <a:pPr marL="0" marR="0" lvl="3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	- ปัญหาการส่งข้อมูล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Claim 1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แห่ง 		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---– อยุธยา</a:t>
            </a:r>
          </a:p>
          <a:p>
            <a:pPr marL="0" marR="0" lvl="3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	- ปัญหาการตรวจสอบผลการเบิกจ่าย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Claim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 แห่ง 	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–--- อุทัย บางไทร</a:t>
            </a:r>
          </a:p>
          <a:p>
            <a:pPr marL="0" marR="0" lvl="3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	- ไม่มีการใช้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Software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ในการจัดเก็บรายได้ 	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–--- อยุธยา</a:t>
            </a:r>
            <a:r>
              <a:rPr kumimoji="0" lang="th-TH" sz="1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</a:p>
          <a:p>
            <a:pPr marL="0" marR="0" lvl="3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3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2. ประสิทธิภาพในการเรียกเก็บทุกกองทุน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(ส่วนมากไม่ผ่านเกณฑ์)</a:t>
            </a:r>
          </a:p>
          <a:p>
            <a:pPr marL="0" marR="0" lvl="3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	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UC ⩽ 60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วัน ทำได้ 5 แห่ง  			---- บางบาล, ผักไห่, วังน้อย, บางซ้าย, อุทัย</a:t>
            </a:r>
          </a:p>
          <a:p>
            <a:pPr marL="0" marR="0" lvl="3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	- ข้าราชการ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⩽ 60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วัน ทำได้ 1 แห่ง  		---- บางปะอิน</a:t>
            </a:r>
          </a:p>
          <a:p>
            <a:pPr marL="0" marR="0" lvl="3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	- ประกันสังคม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⩽ 120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วัน 			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---- ทุก รพ.ทำไม่ได้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9773BC4-9901-BDA8-0146-9E213DAF696D}"/>
              </a:ext>
            </a:extLst>
          </p:cNvPr>
          <p:cNvSpPr/>
          <p:nvPr/>
        </p:nvSpPr>
        <p:spPr>
          <a:xfrm>
            <a:off x="39544" y="1828692"/>
            <a:ext cx="925349" cy="479077"/>
          </a:xfrm>
          <a:prstGeom prst="homePlate">
            <a:avLst>
              <a:gd name="adj" fmla="val 80095"/>
            </a:avLst>
          </a:prstGeom>
          <a:solidFill>
            <a:srgbClr val="8F947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5A6BFF26-3347-C7D8-D492-F0E04482F3F5}"/>
              </a:ext>
            </a:extLst>
          </p:cNvPr>
          <p:cNvSpPr/>
          <p:nvPr/>
        </p:nvSpPr>
        <p:spPr>
          <a:xfrm>
            <a:off x="43481" y="2789892"/>
            <a:ext cx="925349" cy="479077"/>
          </a:xfrm>
          <a:prstGeom prst="homePlate">
            <a:avLst>
              <a:gd name="adj" fmla="val 80095"/>
            </a:avLst>
          </a:prstGeom>
          <a:solidFill>
            <a:srgbClr val="8F947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69624870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7F2056-043E-4659-A0F2-113D21638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37" y="308897"/>
            <a:ext cx="6670890" cy="5925389"/>
          </a:xfrm>
          <a:prstGeom prst="rect">
            <a:avLst/>
          </a:prstGeom>
        </p:spPr>
      </p:pic>
      <p:pic>
        <p:nvPicPr>
          <p:cNvPr id="2" name="รูปภาพ 8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D1B6DA6-8618-43B9-881C-33339A77B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12314" y="1419921"/>
            <a:ext cx="1812438" cy="429827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โมเดล 3 มิติ 33" descr="Falling coin">
                <a:extLst>
                  <a:ext uri="{FF2B5EF4-FFF2-40B4-BE49-F238E27FC236}">
                    <a16:creationId xmlns:a16="http://schemas.microsoft.com/office/drawing/2014/main" id="{1A7737F8-4CC2-498B-9C01-0F03957A77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5606800"/>
                  </p:ext>
                </p:extLst>
              </p:nvPr>
            </p:nvGraphicFramePr>
            <p:xfrm>
              <a:off x="2533879" y="2482233"/>
              <a:ext cx="2950825" cy="193263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950825" cy="1932639"/>
                    </a:xfrm>
                    <a:prstGeom prst="rect">
                      <a:avLst/>
                    </a:prstGeom>
                  </am3d:spPr>
                  <am3d:camera>
                    <am3d:pos x="0" y="0" z="65046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773" d="1000000"/>
                    <am3d:preTrans dx="-88812" dy="-7709518" dz="1553153"/>
                    <am3d:scale>
                      <am3d:sx n="1000000" d="1000000"/>
                      <am3d:sy n="1000000" d="1000000"/>
                      <am3d:sz n="1000000" d="1000000"/>
                    </am3d:scale>
                    <am3d:rot ax="-1284493" ay="132779" az="-52041"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38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31960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โมเดล 3 มิติ 33" descr="Falling coin">
                <a:extLst>
                  <a:ext uri="{FF2B5EF4-FFF2-40B4-BE49-F238E27FC236}">
                    <a16:creationId xmlns:a16="http://schemas.microsoft.com/office/drawing/2014/main" id="{1A7737F8-4CC2-498B-9C01-0F03957A77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33879" y="2482233"/>
                <a:ext cx="2950825" cy="1932639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F287C613-AEBE-4E8B-B9F4-626DF87BB623}"/>
              </a:ext>
            </a:extLst>
          </p:cNvPr>
          <p:cNvSpPr/>
          <p:nvPr/>
        </p:nvSpPr>
        <p:spPr>
          <a:xfrm>
            <a:off x="10206855" y="730210"/>
            <a:ext cx="1812437" cy="453855"/>
          </a:xfrm>
          <a:prstGeom prst="rect">
            <a:avLst/>
          </a:prstGeom>
          <a:solidFill>
            <a:srgbClr val="6B6335"/>
          </a:solidFill>
          <a:ln>
            <a:noFill/>
          </a:ln>
          <a:effectLst>
            <a:outerShdw blurRad="177800" dist="76200" dir="264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1E480-6B30-439D-9D1F-8A35D9BC4B6D}"/>
              </a:ext>
            </a:extLst>
          </p:cNvPr>
          <p:cNvSpPr/>
          <p:nvPr/>
        </p:nvSpPr>
        <p:spPr>
          <a:xfrm>
            <a:off x="10206869" y="1374677"/>
            <a:ext cx="1812437" cy="453855"/>
          </a:xfrm>
          <a:prstGeom prst="rect">
            <a:avLst/>
          </a:prstGeom>
          <a:solidFill>
            <a:srgbClr val="53571A"/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E1E3E9-7B22-4A8A-96C4-DEE2085D24AB}"/>
              </a:ext>
            </a:extLst>
          </p:cNvPr>
          <p:cNvSpPr/>
          <p:nvPr/>
        </p:nvSpPr>
        <p:spPr>
          <a:xfrm>
            <a:off x="10206867" y="2028378"/>
            <a:ext cx="1812437" cy="453855"/>
          </a:xfrm>
          <a:prstGeom prst="rect">
            <a:avLst/>
          </a:prstGeom>
          <a:solidFill>
            <a:srgbClr val="3E5F2A"/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D96C4-E9ED-4F75-924B-D7E91A70CE16}"/>
              </a:ext>
            </a:extLst>
          </p:cNvPr>
          <p:cNvSpPr/>
          <p:nvPr/>
        </p:nvSpPr>
        <p:spPr>
          <a:xfrm>
            <a:off x="10206865" y="2682079"/>
            <a:ext cx="1812437" cy="453855"/>
          </a:xfrm>
          <a:prstGeom prst="rect">
            <a:avLst/>
          </a:prstGeom>
          <a:solidFill>
            <a:srgbClr val="9CA04B"/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855EA0-4555-4D11-B1A1-530A15054D53}"/>
              </a:ext>
            </a:extLst>
          </p:cNvPr>
          <p:cNvSpPr/>
          <p:nvPr/>
        </p:nvSpPr>
        <p:spPr>
          <a:xfrm>
            <a:off x="10206863" y="3335780"/>
            <a:ext cx="1812437" cy="453855"/>
          </a:xfrm>
          <a:prstGeom prst="rect">
            <a:avLst/>
          </a:prstGeom>
          <a:solidFill>
            <a:srgbClr val="978A56"/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241515-C1E8-4EDF-8FF1-9D71846A4048}"/>
              </a:ext>
            </a:extLst>
          </p:cNvPr>
          <p:cNvSpPr/>
          <p:nvPr/>
        </p:nvSpPr>
        <p:spPr>
          <a:xfrm>
            <a:off x="10206861" y="3989481"/>
            <a:ext cx="1812437" cy="453855"/>
          </a:xfrm>
          <a:prstGeom prst="rect">
            <a:avLst/>
          </a:prstGeom>
          <a:solidFill>
            <a:srgbClr val="1B223C"/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D7F236-BD75-42E6-9A93-EEE111D5130C}"/>
              </a:ext>
            </a:extLst>
          </p:cNvPr>
          <p:cNvSpPr/>
          <p:nvPr/>
        </p:nvSpPr>
        <p:spPr>
          <a:xfrm>
            <a:off x="10206856" y="4587798"/>
            <a:ext cx="1812437" cy="453855"/>
          </a:xfrm>
          <a:prstGeom prst="rect">
            <a:avLst/>
          </a:prstGeom>
          <a:solidFill>
            <a:srgbClr val="05314A"/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5517AF-F0F2-42C8-A0FA-10F619E32EA4}"/>
              </a:ext>
            </a:extLst>
          </p:cNvPr>
          <p:cNvSpPr/>
          <p:nvPr/>
        </p:nvSpPr>
        <p:spPr>
          <a:xfrm>
            <a:off x="10206857" y="5211806"/>
            <a:ext cx="1812437" cy="453855"/>
          </a:xfrm>
          <a:prstGeom prst="rect">
            <a:avLst/>
          </a:prstGeom>
          <a:solidFill>
            <a:srgbClr val="2F7F80"/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BF2911-35EF-45F7-AB2F-605927CA7B97}"/>
              </a:ext>
            </a:extLst>
          </p:cNvPr>
          <p:cNvSpPr/>
          <p:nvPr/>
        </p:nvSpPr>
        <p:spPr>
          <a:xfrm>
            <a:off x="10206857" y="5780431"/>
            <a:ext cx="1812437" cy="453855"/>
          </a:xfrm>
          <a:prstGeom prst="rect">
            <a:avLst/>
          </a:prstGeom>
          <a:solidFill>
            <a:srgbClr val="482E49"/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2558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83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3531B3CF-C277-87EA-7514-2C5A19243227}"/>
              </a:ext>
            </a:extLst>
          </p:cNvPr>
          <p:cNvSpPr/>
          <p:nvPr/>
        </p:nvSpPr>
        <p:spPr>
          <a:xfrm>
            <a:off x="0" y="1"/>
            <a:ext cx="12191999" cy="12366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1DDC65-D7AC-46A4-98BB-15F8FA1EE990}"/>
              </a:ext>
            </a:extLst>
          </p:cNvPr>
          <p:cNvSpPr/>
          <p:nvPr/>
        </p:nvSpPr>
        <p:spPr>
          <a:xfrm>
            <a:off x="0" y="0"/>
            <a:ext cx="12191999" cy="1018903"/>
          </a:xfrm>
          <a:prstGeom prst="rect">
            <a:avLst/>
          </a:prstGeom>
          <a:solidFill>
            <a:srgbClr val="BBC9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แผนภูมิแสดงเงินบำรุงคงเหลือเทียบกับหนี้สินและภาระผูกพัน </a:t>
            </a:r>
          </a:p>
          <a:p>
            <a:pPr algn="ctr"/>
            <a:r>
              <a:rPr lang="th-TH" sz="3600" b="1" u="sng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เดือนพฤษภาคม 2565</a:t>
            </a:r>
            <a:endParaRPr lang="en-US" b="1" u="sng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ลูกศร: รูปห้าเหลี่ยม 1">
            <a:extLst>
              <a:ext uri="{FF2B5EF4-FFF2-40B4-BE49-F238E27FC236}">
                <a16:creationId xmlns:a16="http://schemas.microsoft.com/office/drawing/2014/main" id="{EDEB7338-3161-603B-B7A6-2EDF768E6D21}"/>
              </a:ext>
            </a:extLst>
          </p:cNvPr>
          <p:cNvSpPr/>
          <p:nvPr/>
        </p:nvSpPr>
        <p:spPr>
          <a:xfrm rot="10800000" flipV="1">
            <a:off x="10697857" y="130630"/>
            <a:ext cx="1494141" cy="101890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รพศ.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3697539-7C7C-EB80-AF88-C13BD7CFA303}"/>
              </a:ext>
            </a:extLst>
          </p:cNvPr>
          <p:cNvSpPr/>
          <p:nvPr/>
        </p:nvSpPr>
        <p:spPr>
          <a:xfrm>
            <a:off x="1" y="6539194"/>
            <a:ext cx="12192000" cy="318805"/>
          </a:xfrm>
          <a:prstGeom prst="rect">
            <a:avLst/>
          </a:prstGeom>
          <a:solidFill>
            <a:srgbClr val="C2D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400" b="1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แหล่งข้อมูลจากเว็บไซต์กองเศรษฐกิจสุขภาพฯ สป.สธ. วันที่ 14 มิ.ย.65</a:t>
            </a:r>
          </a:p>
        </p:txBody>
      </p:sp>
      <p:graphicFrame>
        <p:nvGraphicFramePr>
          <p:cNvPr id="15" name="แผนภูมิ 14">
            <a:extLst>
              <a:ext uri="{FF2B5EF4-FFF2-40B4-BE49-F238E27FC236}">
                <a16:creationId xmlns:a16="http://schemas.microsoft.com/office/drawing/2014/main" id="{5E9569AD-C5DA-101B-06F4-2B73F483DE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0300967"/>
              </p:ext>
            </p:extLst>
          </p:nvPr>
        </p:nvGraphicFramePr>
        <p:xfrm>
          <a:off x="1168037" y="1367246"/>
          <a:ext cx="9855926" cy="4954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EE2D3178-73D9-B04D-82BC-DB0F80B021DD}"/>
              </a:ext>
            </a:extLst>
          </p:cNvPr>
          <p:cNvSpPr/>
          <p:nvPr/>
        </p:nvSpPr>
        <p:spPr>
          <a:xfrm>
            <a:off x="2725783" y="3448593"/>
            <a:ext cx="2063931" cy="2438401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632953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3531B3CF-C277-87EA-7514-2C5A19243227}"/>
              </a:ext>
            </a:extLst>
          </p:cNvPr>
          <p:cNvSpPr/>
          <p:nvPr/>
        </p:nvSpPr>
        <p:spPr>
          <a:xfrm>
            <a:off x="0" y="1"/>
            <a:ext cx="12191999" cy="12366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1DDC65-D7AC-46A4-98BB-15F8FA1EE990}"/>
              </a:ext>
            </a:extLst>
          </p:cNvPr>
          <p:cNvSpPr/>
          <p:nvPr/>
        </p:nvSpPr>
        <p:spPr>
          <a:xfrm>
            <a:off x="0" y="0"/>
            <a:ext cx="12191999" cy="1018903"/>
          </a:xfrm>
          <a:prstGeom prst="rect">
            <a:avLst/>
          </a:prstGeom>
          <a:solidFill>
            <a:srgbClr val="BBC9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แผนภูมิแสดงเงินบำรุงคงเหลือเทียบกับหนี้สินและภาระผูกพัน </a:t>
            </a:r>
          </a:p>
          <a:p>
            <a:pPr algn="ctr"/>
            <a:r>
              <a:rPr lang="th-TH" sz="3600" b="1" u="sng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เดือนพฤษภาคม 2565</a:t>
            </a:r>
            <a:endParaRPr lang="en-US" b="1" u="sng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ลูกศร: รูปห้าเหลี่ยม 1">
            <a:extLst>
              <a:ext uri="{FF2B5EF4-FFF2-40B4-BE49-F238E27FC236}">
                <a16:creationId xmlns:a16="http://schemas.microsoft.com/office/drawing/2014/main" id="{EDEB7338-3161-603B-B7A6-2EDF768E6D21}"/>
              </a:ext>
            </a:extLst>
          </p:cNvPr>
          <p:cNvSpPr/>
          <p:nvPr/>
        </p:nvSpPr>
        <p:spPr>
          <a:xfrm rot="10800000" flipV="1">
            <a:off x="10697857" y="130630"/>
            <a:ext cx="1494141" cy="101890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รพท.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3697539-7C7C-EB80-AF88-C13BD7CFA303}"/>
              </a:ext>
            </a:extLst>
          </p:cNvPr>
          <p:cNvSpPr/>
          <p:nvPr/>
        </p:nvSpPr>
        <p:spPr>
          <a:xfrm>
            <a:off x="1" y="6539194"/>
            <a:ext cx="12192000" cy="318805"/>
          </a:xfrm>
          <a:prstGeom prst="rect">
            <a:avLst/>
          </a:prstGeom>
          <a:solidFill>
            <a:srgbClr val="C2D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400" b="1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แหล่งข้อมูลจากเว็บไซต์กองเศรษฐกิจสุขภาพฯ สป.สธ. วันที่ 14 มิ.ย.65</a:t>
            </a:r>
          </a:p>
        </p:txBody>
      </p:sp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968BE157-CCE7-A0BA-2A13-A7944BA930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937088"/>
              </p:ext>
            </p:extLst>
          </p:nvPr>
        </p:nvGraphicFramePr>
        <p:xfrm>
          <a:off x="1219199" y="1332413"/>
          <a:ext cx="9771017" cy="4807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685866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3531B3CF-C277-87EA-7514-2C5A19243227}"/>
              </a:ext>
            </a:extLst>
          </p:cNvPr>
          <p:cNvSpPr/>
          <p:nvPr/>
        </p:nvSpPr>
        <p:spPr>
          <a:xfrm>
            <a:off x="0" y="1"/>
            <a:ext cx="12191999" cy="12366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1DDC65-D7AC-46A4-98BB-15F8FA1EE990}"/>
              </a:ext>
            </a:extLst>
          </p:cNvPr>
          <p:cNvSpPr/>
          <p:nvPr/>
        </p:nvSpPr>
        <p:spPr>
          <a:xfrm>
            <a:off x="0" y="0"/>
            <a:ext cx="12191999" cy="1018903"/>
          </a:xfrm>
          <a:prstGeom prst="rect">
            <a:avLst/>
          </a:prstGeom>
          <a:solidFill>
            <a:srgbClr val="BBC9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แผนภูมิแสดงเงินบำรุงคงเหลือเทียบกับหนี้สินและภาระผูกพัน </a:t>
            </a:r>
          </a:p>
          <a:p>
            <a:pPr algn="ctr"/>
            <a:r>
              <a:rPr lang="th-TH" sz="3600" b="1" u="sng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เดือนพฤษภาคม 2565</a:t>
            </a:r>
            <a:endParaRPr lang="en-US" b="1" u="sng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ลูกศร: รูปห้าเหลี่ยม 1">
            <a:extLst>
              <a:ext uri="{FF2B5EF4-FFF2-40B4-BE49-F238E27FC236}">
                <a16:creationId xmlns:a16="http://schemas.microsoft.com/office/drawing/2014/main" id="{EDEB7338-3161-603B-B7A6-2EDF768E6D21}"/>
              </a:ext>
            </a:extLst>
          </p:cNvPr>
          <p:cNvSpPr/>
          <p:nvPr/>
        </p:nvSpPr>
        <p:spPr>
          <a:xfrm rot="10800000" flipV="1">
            <a:off x="10697857" y="130630"/>
            <a:ext cx="1494141" cy="101890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M2,F1</a:t>
            </a:r>
            <a:endParaRPr lang="th-TH" sz="3600" b="1" dirty="0">
              <a:solidFill>
                <a:srgbClr val="00206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3697539-7C7C-EB80-AF88-C13BD7CFA303}"/>
              </a:ext>
            </a:extLst>
          </p:cNvPr>
          <p:cNvSpPr/>
          <p:nvPr/>
        </p:nvSpPr>
        <p:spPr>
          <a:xfrm>
            <a:off x="1" y="6539194"/>
            <a:ext cx="12192000" cy="318805"/>
          </a:xfrm>
          <a:prstGeom prst="rect">
            <a:avLst/>
          </a:prstGeom>
          <a:solidFill>
            <a:srgbClr val="C2D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400" b="1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แหล่งข้อมูลจากเว็บไซต์กองเศรษฐกิจสุขภาพฯ สป.สธ. วันที่ 14 มิ.ย.65</a:t>
            </a: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42FDCAE4-B81F-2F28-AF63-3B47AE5225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4376851"/>
              </p:ext>
            </p:extLst>
          </p:nvPr>
        </p:nvGraphicFramePr>
        <p:xfrm>
          <a:off x="1227909" y="1306286"/>
          <a:ext cx="9335589" cy="4911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1383077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3531B3CF-C277-87EA-7514-2C5A19243227}"/>
              </a:ext>
            </a:extLst>
          </p:cNvPr>
          <p:cNvSpPr/>
          <p:nvPr/>
        </p:nvSpPr>
        <p:spPr>
          <a:xfrm>
            <a:off x="0" y="1"/>
            <a:ext cx="12191999" cy="12366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1DDC65-D7AC-46A4-98BB-15F8FA1EE990}"/>
              </a:ext>
            </a:extLst>
          </p:cNvPr>
          <p:cNvSpPr/>
          <p:nvPr/>
        </p:nvSpPr>
        <p:spPr>
          <a:xfrm>
            <a:off x="0" y="0"/>
            <a:ext cx="12191999" cy="1018903"/>
          </a:xfrm>
          <a:prstGeom prst="rect">
            <a:avLst/>
          </a:prstGeom>
          <a:solidFill>
            <a:srgbClr val="BBC9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แผนภูมิแสดงเงินบำรุงคงเหลือเทียบกับหนี้สินและภาระผูกพัน </a:t>
            </a:r>
          </a:p>
          <a:p>
            <a:pPr algn="ctr"/>
            <a:r>
              <a:rPr lang="th-TH" sz="3600" b="1" u="sng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เดือนพฤษภาคม 2565</a:t>
            </a:r>
            <a:endParaRPr lang="en-US" b="1" u="sng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ลูกศร: รูปห้าเหลี่ยม 1">
            <a:extLst>
              <a:ext uri="{FF2B5EF4-FFF2-40B4-BE49-F238E27FC236}">
                <a16:creationId xmlns:a16="http://schemas.microsoft.com/office/drawing/2014/main" id="{EDEB7338-3161-603B-B7A6-2EDF768E6D21}"/>
              </a:ext>
            </a:extLst>
          </p:cNvPr>
          <p:cNvSpPr/>
          <p:nvPr/>
        </p:nvSpPr>
        <p:spPr>
          <a:xfrm rot="10800000" flipV="1">
            <a:off x="10697857" y="130630"/>
            <a:ext cx="1494141" cy="101890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F2</a:t>
            </a:r>
            <a:endParaRPr lang="th-TH" sz="3600" b="1" dirty="0">
              <a:solidFill>
                <a:srgbClr val="00206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3697539-7C7C-EB80-AF88-C13BD7CFA303}"/>
              </a:ext>
            </a:extLst>
          </p:cNvPr>
          <p:cNvSpPr/>
          <p:nvPr/>
        </p:nvSpPr>
        <p:spPr>
          <a:xfrm>
            <a:off x="1" y="6539194"/>
            <a:ext cx="12192000" cy="318805"/>
          </a:xfrm>
          <a:prstGeom prst="rect">
            <a:avLst/>
          </a:prstGeom>
          <a:solidFill>
            <a:srgbClr val="C2D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400" b="1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แหล่งข้อมูลจากเว็บไซต์กองเศรษฐกิจสุขภาพฯ สป.สธ. วันที่ 14 มิ.ย.65</a:t>
            </a: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95757715-7349-371B-B1FB-9D80ED2213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8998471"/>
              </p:ext>
            </p:extLst>
          </p:nvPr>
        </p:nvGraphicFramePr>
        <p:xfrm>
          <a:off x="627016" y="1280163"/>
          <a:ext cx="10937966" cy="512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6124118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3531B3CF-C277-87EA-7514-2C5A19243227}"/>
              </a:ext>
            </a:extLst>
          </p:cNvPr>
          <p:cNvSpPr/>
          <p:nvPr/>
        </p:nvSpPr>
        <p:spPr>
          <a:xfrm>
            <a:off x="0" y="1"/>
            <a:ext cx="12191999" cy="12366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1DDC65-D7AC-46A4-98BB-15F8FA1EE990}"/>
              </a:ext>
            </a:extLst>
          </p:cNvPr>
          <p:cNvSpPr/>
          <p:nvPr/>
        </p:nvSpPr>
        <p:spPr>
          <a:xfrm>
            <a:off x="0" y="0"/>
            <a:ext cx="12191999" cy="1018903"/>
          </a:xfrm>
          <a:prstGeom prst="rect">
            <a:avLst/>
          </a:prstGeom>
          <a:solidFill>
            <a:srgbClr val="BBC9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แผนภูมิแสดงเงินบำรุงคงเหลือเทียบกับหนี้สินและภาระผูกพัน </a:t>
            </a:r>
          </a:p>
          <a:p>
            <a:pPr algn="ctr"/>
            <a:r>
              <a:rPr lang="th-TH" sz="3600" b="1" u="sng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เดือนพฤษภาคม 2565</a:t>
            </a:r>
            <a:endParaRPr lang="en-US" b="1" u="sng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ลูกศร: รูปห้าเหลี่ยม 1">
            <a:extLst>
              <a:ext uri="{FF2B5EF4-FFF2-40B4-BE49-F238E27FC236}">
                <a16:creationId xmlns:a16="http://schemas.microsoft.com/office/drawing/2014/main" id="{EDEB7338-3161-603B-B7A6-2EDF768E6D21}"/>
              </a:ext>
            </a:extLst>
          </p:cNvPr>
          <p:cNvSpPr/>
          <p:nvPr/>
        </p:nvSpPr>
        <p:spPr>
          <a:xfrm rot="10800000" flipV="1">
            <a:off x="10697857" y="130630"/>
            <a:ext cx="1494141" cy="101890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F3</a:t>
            </a:r>
            <a:endParaRPr lang="th-TH" sz="3600" b="1" dirty="0">
              <a:solidFill>
                <a:srgbClr val="00206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3697539-7C7C-EB80-AF88-C13BD7CFA303}"/>
              </a:ext>
            </a:extLst>
          </p:cNvPr>
          <p:cNvSpPr/>
          <p:nvPr/>
        </p:nvSpPr>
        <p:spPr>
          <a:xfrm>
            <a:off x="1" y="6539194"/>
            <a:ext cx="12192000" cy="318805"/>
          </a:xfrm>
          <a:prstGeom prst="rect">
            <a:avLst/>
          </a:prstGeom>
          <a:solidFill>
            <a:srgbClr val="C2D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400" b="1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แหล่งข้อมูลจากเว็บไซต์กองเศรษฐกิจสุขภาพฯ สป.สธ. วันที่ 14 มิ.ย.65</a:t>
            </a: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924DB25B-7736-3B7A-5853-3DF3457BA0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907199"/>
              </p:ext>
            </p:extLst>
          </p:nvPr>
        </p:nvGraphicFramePr>
        <p:xfrm>
          <a:off x="757646" y="1280160"/>
          <a:ext cx="10648406" cy="5128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653509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3531B3CF-C277-87EA-7514-2C5A19243227}"/>
              </a:ext>
            </a:extLst>
          </p:cNvPr>
          <p:cNvSpPr/>
          <p:nvPr/>
        </p:nvSpPr>
        <p:spPr>
          <a:xfrm>
            <a:off x="0" y="1"/>
            <a:ext cx="12191999" cy="12366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39700" dist="76200" dir="384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1DDC65-D7AC-46A4-98BB-15F8FA1EE990}"/>
              </a:ext>
            </a:extLst>
          </p:cNvPr>
          <p:cNvSpPr/>
          <p:nvPr/>
        </p:nvSpPr>
        <p:spPr>
          <a:xfrm>
            <a:off x="0" y="0"/>
            <a:ext cx="12191999" cy="1018903"/>
          </a:xfrm>
          <a:prstGeom prst="rect">
            <a:avLst/>
          </a:prstGeom>
          <a:solidFill>
            <a:srgbClr val="BBC9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864000" rIns="144000" bIns="9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ระยะเวลาถัวเฉลี่ยในการชำระหนี้ค่ายา เวชภัณฑ์มิใช่ยา</a:t>
            </a:r>
          </a:p>
          <a:p>
            <a:pPr algn="ctr"/>
            <a:r>
              <a:rPr lang="th-TH" sz="3600" b="1" u="sng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เดือนพฤษภาคม 2565</a:t>
            </a:r>
            <a:endParaRPr lang="en-US" b="1" u="sng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3697539-7C7C-EB80-AF88-C13BD7CFA303}"/>
              </a:ext>
            </a:extLst>
          </p:cNvPr>
          <p:cNvSpPr/>
          <p:nvPr/>
        </p:nvSpPr>
        <p:spPr>
          <a:xfrm>
            <a:off x="1" y="6539194"/>
            <a:ext cx="12192000" cy="318805"/>
          </a:xfrm>
          <a:prstGeom prst="rect">
            <a:avLst/>
          </a:prstGeom>
          <a:solidFill>
            <a:srgbClr val="C2D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400" b="1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แหล่งข้อมูลจากเว็บไซต์กองเศรษฐกิจสุขภาพฯ สป.สธ. </a:t>
            </a:r>
          </a:p>
        </p:txBody>
      </p:sp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95D66250-9725-AE87-5B48-9367273054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2250106"/>
              </p:ext>
            </p:extLst>
          </p:nvPr>
        </p:nvGraphicFramePr>
        <p:xfrm>
          <a:off x="1018903" y="1306286"/>
          <a:ext cx="10040983" cy="5015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9442198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535D6B-B48F-4C82-916D-39EEE72CEE37}"/>
              </a:ext>
            </a:extLst>
          </p:cNvPr>
          <p:cNvSpPr/>
          <p:nvPr/>
        </p:nvSpPr>
        <p:spPr>
          <a:xfrm>
            <a:off x="0" y="0"/>
            <a:ext cx="12192000" cy="9318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6476" y="108841"/>
            <a:ext cx="7563676" cy="628710"/>
          </a:xfrm>
          <a:solidFill>
            <a:schemeClr val="bg1">
              <a:lumMod val="95000"/>
            </a:schemeClr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ข้อสั่งการ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การบริหารหนี้สินหน่วยบริการ</a:t>
            </a:r>
          </a:p>
        </p:txBody>
      </p:sp>
      <p:pic>
        <p:nvPicPr>
          <p:cNvPr id="4" name="Picture 3" descr="A close-up of a white flower&#10;&#10;Description automatically generated with medium confidence">
            <a:extLst>
              <a:ext uri="{FF2B5EF4-FFF2-40B4-BE49-F238E27FC236}">
                <a16:creationId xmlns:a16="http://schemas.microsoft.com/office/drawing/2014/main" id="{911F74D1-0C8F-4252-9206-019C6381A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87" y="-32449"/>
            <a:ext cx="1913025" cy="1540000"/>
          </a:xfrm>
          <a:prstGeom prst="rect">
            <a:avLst/>
          </a:prstGeom>
        </p:spPr>
      </p:pic>
      <p:pic>
        <p:nvPicPr>
          <p:cNvPr id="8" name="Picture 7" descr="A close-up of a white flower&#10;&#10;Description automatically generated with medium confidence">
            <a:extLst>
              <a:ext uri="{FF2B5EF4-FFF2-40B4-BE49-F238E27FC236}">
                <a16:creationId xmlns:a16="http://schemas.microsoft.com/office/drawing/2014/main" id="{B31375A5-CA14-4001-AB85-20F76643AC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690" y="-32449"/>
            <a:ext cx="1241538" cy="116531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C41C3FDE-CF92-485D-BCDC-135ABC3C81F3}"/>
              </a:ext>
            </a:extLst>
          </p:cNvPr>
          <p:cNvSpPr txBox="1"/>
          <p:nvPr/>
        </p:nvSpPr>
        <p:spPr>
          <a:xfrm>
            <a:off x="5008725" y="1670806"/>
            <a:ext cx="6796588" cy="4339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1.รพ.ทุกแห่งจัดทำแผนบริหารจัดการหนี้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 หนี้ค่าตอบแทนค้างจ่าย ไม่เกิน 1 เดือน</a:t>
            </a:r>
          </a:p>
          <a:p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-  หนี้ค่าสาธารณูปโภคค้างจ่าย ไม่เกิน 1 เดือน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-  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เร่งชำระหนี้ตามจ่ายการส่งต่อภายในจังหวัด</a:t>
            </a:r>
          </a:p>
          <a:p>
            <a:r>
              <a:rPr lang="th-TH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2.รพ.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Cash Ratio &gt; 1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ทำแผนบริหารเจ้าหนี้การค้า </a:t>
            </a:r>
            <a:r>
              <a:rPr lang="th-TH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ไม่เกิน 90 วัน</a:t>
            </a:r>
          </a:p>
          <a:p>
            <a:r>
              <a:rPr lang="th-TH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รพ.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Cash Ration &gt; 2</a:t>
            </a:r>
            <a:r>
              <a:rPr lang="th-TH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จัดการหนี้สินตาม 1-2 แล้ว 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3.1.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ให้ทำแผนพัฒนาหน่วยบริการ 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 M S </a:t>
            </a:r>
          </a:p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3.2.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แผนลงทุนเพื่อรายได้ ลดรายจ่าย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(ชยายบริการ ลดใช้กระดาษ </a:t>
            </a:r>
            <a:r>
              <a:rPr lang="en-US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etc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แผนบริหาร ระหว่างเดือน มิย. – กย. 2565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7" y="1132861"/>
            <a:ext cx="4256395" cy="54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132231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3533</TotalTime>
  <Words>2046</Words>
  <Application>Microsoft Office PowerPoint</Application>
  <PresentationFormat>แบบจอกว้าง</PresentationFormat>
  <Paragraphs>631</Paragraphs>
  <Slides>26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26</vt:i4>
      </vt:variant>
    </vt:vector>
  </HeadingPairs>
  <TitlesOfParts>
    <vt:vector size="37" baseType="lpstr">
      <vt:lpstr>Angsana New</vt:lpstr>
      <vt:lpstr>Arial</vt:lpstr>
      <vt:lpstr>Calibri</vt:lpstr>
      <vt:lpstr>Calibri Light</vt:lpstr>
      <vt:lpstr>Cambria</vt:lpstr>
      <vt:lpstr>Cambria Math</vt:lpstr>
      <vt:lpstr>CordiaUPC</vt:lpstr>
      <vt:lpstr>Tahoma</vt:lpstr>
      <vt:lpstr>TH SarabunPSK</vt:lpstr>
      <vt:lpstr>Wingdings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ข้อสั่งการ : การบริหารหนี้สินหน่วยบริการ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ay_office3</dc:creator>
  <cp:lastModifiedBy>ay_office9</cp:lastModifiedBy>
  <cp:revision>370</cp:revision>
  <cp:lastPrinted>2022-04-27T08:49:01Z</cp:lastPrinted>
  <dcterms:created xsi:type="dcterms:W3CDTF">2021-04-27T02:37:26Z</dcterms:created>
  <dcterms:modified xsi:type="dcterms:W3CDTF">2022-06-30T08:23:28Z</dcterms:modified>
</cp:coreProperties>
</file>